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2" r:id="rId3"/>
    <p:sldId id="303" r:id="rId4"/>
    <p:sldId id="365" r:id="rId5"/>
    <p:sldId id="290" r:id="rId6"/>
    <p:sldId id="257" r:id="rId7"/>
    <p:sldId id="289" r:id="rId8"/>
    <p:sldId id="261" r:id="rId9"/>
    <p:sldId id="259" r:id="rId10"/>
    <p:sldId id="308" r:id="rId11"/>
    <p:sldId id="306" r:id="rId12"/>
    <p:sldId id="291" r:id="rId13"/>
    <p:sldId id="309" r:id="rId14"/>
    <p:sldId id="360" r:id="rId15"/>
    <p:sldId id="292" r:id="rId16"/>
    <p:sldId id="359" r:id="rId17"/>
    <p:sldId id="294" r:id="rId18"/>
    <p:sldId id="311" r:id="rId19"/>
    <p:sldId id="312" r:id="rId20"/>
    <p:sldId id="297" r:id="rId21"/>
    <p:sldId id="361" r:id="rId22"/>
    <p:sldId id="293" r:id="rId23"/>
    <p:sldId id="313" r:id="rId24"/>
    <p:sldId id="358" r:id="rId25"/>
    <p:sldId id="299" r:id="rId26"/>
    <p:sldId id="314" r:id="rId27"/>
    <p:sldId id="300" r:id="rId28"/>
    <p:sldId id="298" r:id="rId29"/>
    <p:sldId id="301" r:id="rId30"/>
    <p:sldId id="362" r:id="rId31"/>
    <p:sldId id="295" r:id="rId32"/>
    <p:sldId id="364" r:id="rId33"/>
    <p:sldId id="357" r:id="rId34"/>
    <p:sldId id="320" r:id="rId35"/>
    <p:sldId id="315" r:id="rId36"/>
    <p:sldId id="316" r:id="rId37"/>
    <p:sldId id="317" r:id="rId38"/>
    <p:sldId id="321" r:id="rId39"/>
    <p:sldId id="323" r:id="rId40"/>
    <p:sldId id="328" r:id="rId41"/>
    <p:sldId id="329" r:id="rId42"/>
    <p:sldId id="340" r:id="rId43"/>
    <p:sldId id="338" r:id="rId44"/>
    <p:sldId id="345" r:id="rId45"/>
    <p:sldId id="346" r:id="rId46"/>
    <p:sldId id="339" r:id="rId47"/>
    <p:sldId id="348" r:id="rId48"/>
    <p:sldId id="350" r:id="rId49"/>
    <p:sldId id="351" r:id="rId50"/>
    <p:sldId id="332" r:id="rId51"/>
    <p:sldId id="326" r:id="rId52"/>
    <p:sldId id="337" r:id="rId53"/>
    <p:sldId id="352" r:id="rId54"/>
    <p:sldId id="354" r:id="rId55"/>
    <p:sldId id="318" r:id="rId56"/>
    <p:sldId id="353" r:id="rId57"/>
    <p:sldId id="342" r:id="rId58"/>
    <p:sldId id="271" r:id="rId59"/>
    <p:sldId id="366" r:id="rId60"/>
    <p:sldId id="276" r:id="rId61"/>
    <p:sldId id="343" r:id="rId62"/>
    <p:sldId id="33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56"/>
    <p:restoredTop sz="96405"/>
  </p:normalViewPr>
  <p:slideViewPr>
    <p:cSldViewPr snapToGrid="0" snapToObjects="1">
      <p:cViewPr>
        <p:scale>
          <a:sx n="110" d="100"/>
          <a:sy n="110" d="100"/>
        </p:scale>
        <p:origin x="144"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1/30/23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1/30/23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1/30/23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1/30/23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1/30/23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1/30/23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rrisyang611/timothy_master_indicator" TargetMode="External"/><Relationship Id="rId2" Type="http://schemas.openxmlformats.org/officeDocument/2006/relationships/hyperlink" Target="https://github.com/harrisyang611/timothy_final_projec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fool.com/investing/stock-market/types-of-stocks/safe-stock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cerlymarco/MEDIUM_NoteBook/blob/master/Structural_Entropy/Structural_Entropy.ipynb" TargetMode="External"/><Relationship Id="rId3" Type="http://schemas.openxmlformats.org/officeDocument/2006/relationships/hyperlink" Target="https://mrjbq7.github.io/ta-lib/index.html" TargetMode="External"/><Relationship Id="rId7" Type="http://schemas.openxmlformats.org/officeDocument/2006/relationships/hyperlink" Target="https://raphaelvallat.com/antropy/build/html/index.html" TargetMode="External"/><Relationship Id="rId2" Type="http://schemas.openxmlformats.org/officeDocument/2006/relationships/hyperlink" Target="http://www.timothymasters.info/" TargetMode="External"/><Relationship Id="rId1" Type="http://schemas.openxmlformats.org/officeDocument/2006/relationships/slideLayout" Target="../slideLayouts/slideLayout2.xml"/><Relationship Id="rId6" Type="http://schemas.openxmlformats.org/officeDocument/2006/relationships/hyperlink" Target="https://www.analyticsvidhya.com/blog/2020/11/entropy-a-key-concept-for-all-data-science-beginners/#:~:text=The%20entropy%20measures%20the%20%E2%80%9Camount,value%20of%20the%20variable%20holds" TargetMode="External"/><Relationship Id="rId5" Type="http://schemas.openxmlformats.org/officeDocument/2006/relationships/hyperlink" Target="https://www.mdpi.com/1099-4300/23/5/568/htm" TargetMode="External"/><Relationship Id="rId4" Type="http://schemas.openxmlformats.org/officeDocument/2006/relationships/hyperlink" Target="https://shap.readthedocs.io/en/latest/" TargetMode="External"/><Relationship Id="rId9" Type="http://schemas.openxmlformats.org/officeDocument/2006/relationships/hyperlink" Target="https://www.fool.com/investing/stock-market/types-of-stocks/safe-sto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4B71-E398-314D-BD05-D37CA2A7302E}"/>
              </a:ext>
            </a:extLst>
          </p:cNvPr>
          <p:cNvSpPr>
            <a:spLocks noGrp="1"/>
          </p:cNvSpPr>
          <p:nvPr>
            <p:ph type="ctrTitle"/>
          </p:nvPr>
        </p:nvSpPr>
        <p:spPr/>
        <p:txBody>
          <a:bodyPr/>
          <a:lstStyle/>
          <a:p>
            <a:r>
              <a:rPr lang="en-US" dirty="0"/>
              <a:t>APS 1053 Project</a:t>
            </a:r>
          </a:p>
        </p:txBody>
      </p:sp>
      <p:sp>
        <p:nvSpPr>
          <p:cNvPr id="3" name="Subtitle 2">
            <a:extLst>
              <a:ext uri="{FF2B5EF4-FFF2-40B4-BE49-F238E27FC236}">
                <a16:creationId xmlns:a16="http://schemas.microsoft.com/office/drawing/2014/main" id="{DCA938CD-2C9A-8344-AB8D-1020030C0A3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5587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4DDF-E2DC-AD4B-92FF-F3EBF556A381}"/>
              </a:ext>
            </a:extLst>
          </p:cNvPr>
          <p:cNvSpPr>
            <a:spLocks noGrp="1"/>
          </p:cNvSpPr>
          <p:nvPr>
            <p:ph type="title"/>
          </p:nvPr>
        </p:nvSpPr>
        <p:spPr/>
        <p:txBody>
          <a:bodyPr>
            <a:normAutofit/>
          </a:bodyPr>
          <a:lstStyle/>
          <a:p>
            <a:r>
              <a:rPr lang="en-CA" dirty="0"/>
              <a:t>What are Indicators</a:t>
            </a:r>
            <a:endParaRPr lang="en-US" dirty="0"/>
          </a:p>
        </p:txBody>
      </p:sp>
      <p:sp>
        <p:nvSpPr>
          <p:cNvPr id="3" name="Content Placeholder 2">
            <a:extLst>
              <a:ext uri="{FF2B5EF4-FFF2-40B4-BE49-F238E27FC236}">
                <a16:creationId xmlns:a16="http://schemas.microsoft.com/office/drawing/2014/main" id="{3E826AAF-C48B-B64C-90DD-CB1289994582}"/>
              </a:ext>
            </a:extLst>
          </p:cNvPr>
          <p:cNvSpPr>
            <a:spLocks noGrp="1"/>
          </p:cNvSpPr>
          <p:nvPr>
            <p:ph idx="1"/>
          </p:nvPr>
        </p:nvSpPr>
        <p:spPr/>
        <p:txBody>
          <a:bodyPr/>
          <a:lstStyle/>
          <a:p>
            <a:r>
              <a:rPr lang="en-CA" dirty="0"/>
              <a:t>Moment indicators are technical analysis tools </a:t>
            </a:r>
          </a:p>
          <a:p>
            <a:pPr marL="0" indent="0">
              <a:buNone/>
            </a:pPr>
            <a:r>
              <a:rPr lang="en-CA" dirty="0"/>
              <a:t>      used to determine the strength or </a:t>
            </a:r>
          </a:p>
          <a:p>
            <a:pPr marL="0" indent="0">
              <a:buNone/>
            </a:pPr>
            <a:r>
              <a:rPr lang="en-CA" dirty="0"/>
              <a:t>      weakness of a stock's price. </a:t>
            </a:r>
          </a:p>
          <a:p>
            <a:pPr marL="0" indent="0">
              <a:buNone/>
            </a:pPr>
            <a:r>
              <a:rPr lang="en-CA" dirty="0"/>
              <a:t>      Few examples: RSI, MACD, Stochastic</a:t>
            </a:r>
          </a:p>
          <a:p>
            <a:r>
              <a:rPr lang="en-CA" dirty="0"/>
              <a:t>Volatility Indicators.</a:t>
            </a:r>
          </a:p>
          <a:p>
            <a:r>
              <a:rPr lang="en-CA" dirty="0"/>
              <a:t>Volume Indicators.</a:t>
            </a:r>
          </a:p>
          <a:p>
            <a:endParaRPr lang="en-CA" dirty="0"/>
          </a:p>
        </p:txBody>
      </p:sp>
      <p:pic>
        <p:nvPicPr>
          <p:cNvPr id="5" name="Picture 4">
            <a:extLst>
              <a:ext uri="{FF2B5EF4-FFF2-40B4-BE49-F238E27FC236}">
                <a16:creationId xmlns:a16="http://schemas.microsoft.com/office/drawing/2014/main" id="{93335004-A73F-9849-8199-E38DFAEDCA24}"/>
              </a:ext>
            </a:extLst>
          </p:cNvPr>
          <p:cNvPicPr>
            <a:picLocks noChangeAspect="1"/>
          </p:cNvPicPr>
          <p:nvPr/>
        </p:nvPicPr>
        <p:blipFill>
          <a:blip r:embed="rId2"/>
          <a:stretch>
            <a:fillRect/>
          </a:stretch>
        </p:blipFill>
        <p:spPr>
          <a:xfrm>
            <a:off x="7242960" y="685800"/>
            <a:ext cx="4644240" cy="5627873"/>
          </a:xfrm>
          <a:prstGeom prst="rect">
            <a:avLst/>
          </a:prstGeom>
        </p:spPr>
      </p:pic>
    </p:spTree>
    <p:extLst>
      <p:ext uri="{BB962C8B-B14F-4D97-AF65-F5344CB8AC3E}">
        <p14:creationId xmlns:p14="http://schemas.microsoft.com/office/powerpoint/2010/main" val="387267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74-1BFB-C847-B00E-BA8C41AE73D8}"/>
              </a:ext>
            </a:extLst>
          </p:cNvPr>
          <p:cNvSpPr>
            <a:spLocks noGrp="1"/>
          </p:cNvSpPr>
          <p:nvPr>
            <p:ph type="title"/>
          </p:nvPr>
        </p:nvSpPr>
        <p:spPr/>
        <p:txBody>
          <a:bodyPr/>
          <a:lstStyle/>
          <a:p>
            <a:r>
              <a:rPr lang="en-US" dirty="0"/>
              <a:t>Relative Strength Indicator</a:t>
            </a:r>
            <a:br>
              <a:rPr lang="en-US" dirty="0"/>
            </a:br>
            <a:r>
              <a:rPr lang="en-US" dirty="0"/>
              <a:t>RSI</a:t>
            </a:r>
          </a:p>
        </p:txBody>
      </p:sp>
      <p:sp>
        <p:nvSpPr>
          <p:cNvPr id="3" name="Content Placeholder 2">
            <a:extLst>
              <a:ext uri="{FF2B5EF4-FFF2-40B4-BE49-F238E27FC236}">
                <a16:creationId xmlns:a16="http://schemas.microsoft.com/office/drawing/2014/main" id="{06F7D8DB-095F-5640-8938-FF21F618E586}"/>
              </a:ext>
            </a:extLst>
          </p:cNvPr>
          <p:cNvSpPr>
            <a:spLocks noGrp="1"/>
          </p:cNvSpPr>
          <p:nvPr>
            <p:ph idx="1"/>
          </p:nvPr>
        </p:nvSpPr>
        <p:spPr/>
        <p:txBody>
          <a:bodyPr>
            <a:normAutofit/>
          </a:bodyPr>
          <a:lstStyle/>
          <a:p>
            <a:r>
              <a:rPr lang="en-US" dirty="0"/>
              <a:t>The indicator is developed by </a:t>
            </a:r>
            <a:r>
              <a:rPr lang="en-CA" dirty="0"/>
              <a:t>J. Welles Wilder Jr.</a:t>
            </a:r>
          </a:p>
          <a:p>
            <a:r>
              <a:rPr lang="en-CA" dirty="0"/>
              <a:t>It is a momentum indicator that measures recent price changes.</a:t>
            </a:r>
          </a:p>
          <a:p>
            <a:r>
              <a:rPr lang="en-CA" dirty="0" err="1"/>
              <a:t>Momentrum</a:t>
            </a:r>
            <a:r>
              <a:rPr lang="en-CA" dirty="0"/>
              <a:t> indicators are technical analysis tools used to determine the strength or weakness of a stock's price.</a:t>
            </a:r>
          </a:p>
          <a:p>
            <a:r>
              <a:rPr lang="en-US" dirty="0"/>
              <a:t>It can be used as short-term buy/sell signal.</a:t>
            </a:r>
          </a:p>
        </p:txBody>
      </p:sp>
    </p:spTree>
    <p:extLst>
      <p:ext uri="{BB962C8B-B14F-4D97-AF65-F5344CB8AC3E}">
        <p14:creationId xmlns:p14="http://schemas.microsoft.com/office/powerpoint/2010/main" val="410232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8233-B6A6-404D-AB55-F70D5D390CA0}"/>
              </a:ext>
            </a:extLst>
          </p:cNvPr>
          <p:cNvSpPr>
            <a:spLocks noGrp="1"/>
          </p:cNvSpPr>
          <p:nvPr>
            <p:ph type="title"/>
          </p:nvPr>
        </p:nvSpPr>
        <p:spPr/>
        <p:txBody>
          <a:bodyPr/>
          <a:lstStyle/>
          <a:p>
            <a:r>
              <a:rPr lang="en-US" dirty="0"/>
              <a:t>RSI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7A9A2-D257-5141-ABE0-4D12B46C5E5A}"/>
                  </a:ext>
                </a:extLst>
              </p:cNvPr>
              <p:cNvSpPr>
                <a:spLocks noGrp="1"/>
              </p:cNvSpPr>
              <p:nvPr>
                <p:ph idx="1"/>
              </p:nvPr>
            </p:nvSpPr>
            <p:spPr/>
            <p:txBody>
              <a:bodyPr>
                <a:normAutofit fontScale="85000" lnSpcReduction="20000"/>
              </a:bodyPr>
              <a:lstStyle/>
              <a:p>
                <a:r>
                  <a:rPr lang="en-US" dirty="0"/>
                  <a:t>Relative Strength Indicator is used to compare average magnitude of recent close-to-close price increases versus decreases. It uses two series, </a:t>
                </a:r>
                <a:r>
                  <a:rPr lang="en-US" dirty="0" err="1"/>
                  <a:t>upsum</a:t>
                </a:r>
                <a:r>
                  <a:rPr lang="en-US" dirty="0"/>
                  <a:t> and </a:t>
                </a:r>
                <a:r>
                  <a:rPr lang="en-US" dirty="0" err="1"/>
                  <a:t>dnsum</a:t>
                </a:r>
                <a:r>
                  <a:rPr lang="en-US" dirty="0"/>
                  <a:t> to store prices increase and price decrease.</a:t>
                </a:r>
              </a:p>
              <a:p>
                <a:r>
                  <a:rPr lang="en-US" dirty="0"/>
                  <a:t>With a lookback windows n, the algo examines the nth bar starting at the first bar in market history.</a:t>
                </a:r>
              </a:p>
              <a:p>
                <a:r>
                  <a:rPr lang="en-US" dirty="0"/>
                  <a:t>The program sums all upward moves but dividing by the total number of moves, and the downward moves are similarly averaged.</a:t>
                </a:r>
              </a:p>
              <a:p>
                <a:r>
                  <a:rPr lang="en-US" dirty="0"/>
                  <a:t>RSI =  </a:t>
                </a:r>
                <a14:m>
                  <m:oMath xmlns:m="http://schemas.openxmlformats.org/officeDocument/2006/math">
                    <m:r>
                      <a:rPr lang="en-US" b="0" i="1"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m:t>
                        </m:r>
                        <m:r>
                          <a:rPr lang="en-US" b="0" i="1" smtClean="0">
                            <a:latin typeface="Cambria Math" panose="02040503050406030204" pitchFamily="18" charset="0"/>
                          </a:rPr>
                          <m:t>𝑅𝑆</m:t>
                        </m:r>
                      </m:den>
                    </m:f>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𝑅𝑆</m:t>
                    </m:r>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𝑔𝑎𝑖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𝑎𝑣𝑔</m:t>
                            </m:r>
                          </m:sub>
                        </m:sSub>
                      </m:num>
                      <m:den>
                        <m:r>
                          <a:rPr lang="en-US" i="1">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𝑎𝑣𝑔</m:t>
                            </m:r>
                          </m:sub>
                        </m:sSub>
                      </m:den>
                    </m:f>
                  </m:oMath>
                </a14:m>
                <a:endParaRPr lang="en-US" b="0" i="1" dirty="0">
                  <a:latin typeface="Cambria Math" panose="02040503050406030204" pitchFamily="18" charset="0"/>
                </a:endParaRPr>
              </a:p>
              <a:p>
                <a:r>
                  <a:rPr lang="en-US" dirty="0"/>
                  <a:t>RSI = 100 * (1 – loss/(loss + gain)) = 100 * (gain / loss + gain)</a:t>
                </a:r>
              </a:p>
              <a:p>
                <a:r>
                  <a:rPr lang="en-US" dirty="0"/>
                  <a:t>RSI = 100 * </a:t>
                </a:r>
                <a:r>
                  <a:rPr lang="en-US" dirty="0" err="1"/>
                  <a:t>Upsum</a:t>
                </a:r>
                <a:r>
                  <a:rPr lang="en-US" dirty="0"/>
                  <a:t>/(</a:t>
                </a:r>
                <a:r>
                  <a:rPr lang="en-US" dirty="0" err="1"/>
                  <a:t>Upsum</a:t>
                </a:r>
                <a:r>
                  <a:rPr lang="en-US" dirty="0"/>
                  <a:t> + </a:t>
                </a:r>
                <a:r>
                  <a:rPr lang="en-US" dirty="0" err="1"/>
                  <a:t>Dnsum</a:t>
                </a:r>
                <a:r>
                  <a:rPr lang="en-US" dirty="0"/>
                  <a:t>)</a:t>
                </a:r>
              </a:p>
              <a:p>
                <a:r>
                  <a:rPr lang="en-US" dirty="0"/>
                  <a:t>Instead of a traditional ordinary MA for smoothing, Timothy uses an exponential smoothing </a:t>
                </a:r>
              </a:p>
              <a:p>
                <a:r>
                  <a:rPr lang="en-US" dirty="0"/>
                  <a:t>Input parameter: lookback window.</a:t>
                </a:r>
              </a:p>
            </p:txBody>
          </p:sp>
        </mc:Choice>
        <mc:Fallback xmlns="">
          <p:sp>
            <p:nvSpPr>
              <p:cNvPr id="3" name="Content Placeholder 2">
                <a:extLst>
                  <a:ext uri="{FF2B5EF4-FFF2-40B4-BE49-F238E27FC236}">
                    <a16:creationId xmlns:a16="http://schemas.microsoft.com/office/drawing/2014/main" id="{48A7A9A2-D257-5141-ABE0-4D12B46C5E5A}"/>
                  </a:ext>
                </a:extLst>
              </p:cNvPr>
              <p:cNvSpPr>
                <a:spLocks noGrp="1" noRot="1" noChangeAspect="1" noMove="1" noResize="1" noEditPoints="1" noAdjustHandles="1" noChangeArrowheads="1" noChangeShapeType="1" noTextEdit="1"/>
              </p:cNvSpPr>
              <p:nvPr>
                <p:ph idx="1"/>
              </p:nvPr>
            </p:nvSpPr>
            <p:spPr>
              <a:blipFill>
                <a:blip r:embed="rId2"/>
                <a:stretch>
                  <a:fillRect l="-397" t="-2482"/>
                </a:stretch>
              </a:blipFill>
            </p:spPr>
            <p:txBody>
              <a:bodyPr/>
              <a:lstStyle/>
              <a:p>
                <a:r>
                  <a:rPr lang="en-US">
                    <a:noFill/>
                  </a:rPr>
                  <a:t> </a:t>
                </a:r>
              </a:p>
            </p:txBody>
          </p:sp>
        </mc:Fallback>
      </mc:AlternateContent>
    </p:spTree>
    <p:extLst>
      <p:ext uri="{BB962C8B-B14F-4D97-AF65-F5344CB8AC3E}">
        <p14:creationId xmlns:p14="http://schemas.microsoft.com/office/powerpoint/2010/main" val="281042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5F5-BC48-C240-AE70-E4EF49AC21B1}"/>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A130BB31-96D0-8847-A43E-FA4BC91C5142}"/>
              </a:ext>
            </a:extLst>
          </p:cNvPr>
          <p:cNvSpPr>
            <a:spLocks noGrp="1"/>
          </p:cNvSpPr>
          <p:nvPr>
            <p:ph idx="1"/>
          </p:nvPr>
        </p:nvSpPr>
        <p:spPr/>
        <p:txBody>
          <a:bodyPr/>
          <a:lstStyle/>
          <a:p>
            <a:r>
              <a:rPr lang="en-CA" dirty="0"/>
              <a:t>Low RSI levels, below 30, generate buy signals and indicate an oversold or undervalued condition (sold below its true value). </a:t>
            </a:r>
          </a:p>
          <a:p>
            <a:r>
              <a:rPr lang="en-CA" dirty="0"/>
              <a:t>High RSI levels, above 70, generate sell signals and suggest that a security is overbought or overvalued (sold over its true value).</a:t>
            </a:r>
          </a:p>
          <a:p>
            <a:r>
              <a:rPr lang="en-CA" dirty="0"/>
              <a:t>If RSI close to 50, it is a neutral position.</a:t>
            </a:r>
            <a:endParaRPr lang="en-US" dirty="0"/>
          </a:p>
          <a:p>
            <a:endParaRPr lang="en-US" dirty="0"/>
          </a:p>
        </p:txBody>
      </p:sp>
    </p:spTree>
    <p:extLst>
      <p:ext uri="{BB962C8B-B14F-4D97-AF65-F5344CB8AC3E}">
        <p14:creationId xmlns:p14="http://schemas.microsoft.com/office/powerpoint/2010/main" val="252366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06FAB-DC19-4248-95E1-259537354A8B}"/>
              </a:ext>
            </a:extLst>
          </p:cNvPr>
          <p:cNvPicPr>
            <a:picLocks noGrp="1" noChangeAspect="1"/>
          </p:cNvPicPr>
          <p:nvPr>
            <p:ph idx="1"/>
          </p:nvPr>
        </p:nvPicPr>
        <p:blipFill>
          <a:blip r:embed="rId2"/>
          <a:stretch>
            <a:fillRect/>
          </a:stretch>
        </p:blipFill>
        <p:spPr>
          <a:xfrm>
            <a:off x="2781444" y="432714"/>
            <a:ext cx="6629111" cy="5992572"/>
          </a:xfrm>
          <a:prstGeom prst="rect">
            <a:avLst/>
          </a:prstGeom>
        </p:spPr>
      </p:pic>
    </p:spTree>
    <p:extLst>
      <p:ext uri="{BB962C8B-B14F-4D97-AF65-F5344CB8AC3E}">
        <p14:creationId xmlns:p14="http://schemas.microsoft.com/office/powerpoint/2010/main" val="2699374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7F79-A184-C240-BE9F-B041F11695F3}"/>
              </a:ext>
            </a:extLst>
          </p:cNvPr>
          <p:cNvSpPr>
            <a:spLocks noGrp="1"/>
          </p:cNvSpPr>
          <p:nvPr>
            <p:ph type="title"/>
          </p:nvPr>
        </p:nvSpPr>
        <p:spPr/>
        <p:txBody>
          <a:bodyPr/>
          <a:lstStyle/>
          <a:p>
            <a:r>
              <a:rPr lang="en-US" dirty="0"/>
              <a:t>DT_RSI</a:t>
            </a:r>
          </a:p>
        </p:txBody>
      </p:sp>
      <p:sp>
        <p:nvSpPr>
          <p:cNvPr id="3" name="Content Placeholder 2">
            <a:extLst>
              <a:ext uri="{FF2B5EF4-FFF2-40B4-BE49-F238E27FC236}">
                <a16:creationId xmlns:a16="http://schemas.microsoft.com/office/drawing/2014/main" id="{1FE45457-E4C9-D942-804B-637037E40553}"/>
              </a:ext>
            </a:extLst>
          </p:cNvPr>
          <p:cNvSpPr>
            <a:spLocks noGrp="1"/>
          </p:cNvSpPr>
          <p:nvPr>
            <p:ph idx="1"/>
          </p:nvPr>
        </p:nvSpPr>
        <p:spPr/>
        <p:txBody>
          <a:bodyPr/>
          <a:lstStyle/>
          <a:p>
            <a:r>
              <a:rPr lang="en-US" dirty="0"/>
              <a:t>Detrend RSI is a special RSI with a detrended.</a:t>
            </a:r>
          </a:p>
          <a:p>
            <a:r>
              <a:rPr lang="en-US" dirty="0"/>
              <a:t>Mean reversion is the scenarios that a stocks suddenly jump out of line and then recovers to normal trend, there may be a few reasons behind it, like seasonality, it happens a lot in service industries or energy industries. </a:t>
            </a:r>
          </a:p>
          <a:p>
            <a:r>
              <a:rPr lang="en-US" dirty="0"/>
              <a:t>The program will compare the market with its expectation, and it can better capture those stocks’ sudden jump. However, </a:t>
            </a:r>
            <a:r>
              <a:rPr lang="en-US" dirty="0" err="1"/>
              <a:t>dt_rsi</a:t>
            </a:r>
            <a:r>
              <a:rPr lang="en-US" dirty="0"/>
              <a:t> is normally negatively correlated with the market behavior in short term.</a:t>
            </a:r>
          </a:p>
          <a:p>
            <a:r>
              <a:rPr lang="en-US" dirty="0"/>
              <a:t>Input parameter: lookback being detrended, lookback for detrended, number of bars for linear model</a:t>
            </a:r>
          </a:p>
          <a:p>
            <a:endParaRPr lang="en-US" dirty="0"/>
          </a:p>
        </p:txBody>
      </p:sp>
    </p:spTree>
    <p:extLst>
      <p:ext uri="{BB962C8B-B14F-4D97-AF65-F5344CB8AC3E}">
        <p14:creationId xmlns:p14="http://schemas.microsoft.com/office/powerpoint/2010/main" val="1915475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6B10-DF63-6145-80EC-0727EE884A4D}"/>
              </a:ext>
            </a:extLst>
          </p:cNvPr>
          <p:cNvSpPr>
            <a:spLocks noGrp="1"/>
          </p:cNvSpPr>
          <p:nvPr>
            <p:ph type="title"/>
          </p:nvPr>
        </p:nvSpPr>
        <p:spPr/>
        <p:txBody>
          <a:bodyPr/>
          <a:lstStyle/>
          <a:p>
            <a:r>
              <a:rPr lang="en-US" dirty="0"/>
              <a:t>Mean Reverting stocks</a:t>
            </a:r>
          </a:p>
        </p:txBody>
      </p:sp>
      <p:sp>
        <p:nvSpPr>
          <p:cNvPr id="3" name="Content Placeholder 2">
            <a:extLst>
              <a:ext uri="{FF2B5EF4-FFF2-40B4-BE49-F238E27FC236}">
                <a16:creationId xmlns:a16="http://schemas.microsoft.com/office/drawing/2014/main" id="{A5F6C5B3-8704-4040-B8EA-C60F50908971}"/>
              </a:ext>
            </a:extLst>
          </p:cNvPr>
          <p:cNvSpPr>
            <a:spLocks noGrp="1"/>
          </p:cNvSpPr>
          <p:nvPr>
            <p:ph idx="1"/>
          </p:nvPr>
        </p:nvSpPr>
        <p:spPr>
          <a:xfrm>
            <a:off x="1371600" y="1423686"/>
            <a:ext cx="9601200" cy="4443714"/>
          </a:xfrm>
        </p:spPr>
        <p:txBody>
          <a:bodyPr/>
          <a:lstStyle/>
          <a:p>
            <a:r>
              <a:rPr lang="en-US" dirty="0"/>
              <a:t>Bank, Energy, Coffee, Airlines, those ones with seasonal tend to be mean reverting.</a:t>
            </a:r>
          </a:p>
          <a:p>
            <a:r>
              <a:rPr lang="en-US" dirty="0"/>
              <a:t>So traditional trend indicators may not</a:t>
            </a:r>
          </a:p>
          <a:p>
            <a:pPr marL="530352" lvl="1" indent="0">
              <a:buNone/>
            </a:pPr>
            <a:r>
              <a:rPr lang="en-US" dirty="0"/>
              <a:t>work well with MR stocks.</a:t>
            </a:r>
          </a:p>
          <a:p>
            <a:r>
              <a:rPr lang="en-US" dirty="0"/>
              <a:t>There are a lot of ways to distinguish </a:t>
            </a:r>
          </a:p>
          <a:p>
            <a:pPr marL="530352" lvl="1" indent="0">
              <a:buNone/>
            </a:pPr>
            <a:r>
              <a:rPr lang="en-US" dirty="0"/>
              <a:t>mean reverting stocks.</a:t>
            </a:r>
          </a:p>
        </p:txBody>
      </p:sp>
      <p:pic>
        <p:nvPicPr>
          <p:cNvPr id="5" name="Picture 4">
            <a:extLst>
              <a:ext uri="{FF2B5EF4-FFF2-40B4-BE49-F238E27FC236}">
                <a16:creationId xmlns:a16="http://schemas.microsoft.com/office/drawing/2014/main" id="{3264D771-ED68-6442-852A-F1BCB59D2A62}"/>
              </a:ext>
            </a:extLst>
          </p:cNvPr>
          <p:cNvPicPr>
            <a:picLocks noChangeAspect="1"/>
          </p:cNvPicPr>
          <p:nvPr/>
        </p:nvPicPr>
        <p:blipFill>
          <a:blip r:embed="rId2"/>
          <a:stretch>
            <a:fillRect/>
          </a:stretch>
        </p:blipFill>
        <p:spPr>
          <a:xfrm>
            <a:off x="6172200" y="1872580"/>
            <a:ext cx="5536572" cy="4985420"/>
          </a:xfrm>
          <a:prstGeom prst="rect">
            <a:avLst/>
          </a:prstGeom>
        </p:spPr>
      </p:pic>
    </p:spTree>
    <p:extLst>
      <p:ext uri="{BB962C8B-B14F-4D97-AF65-F5344CB8AC3E}">
        <p14:creationId xmlns:p14="http://schemas.microsoft.com/office/powerpoint/2010/main" val="4081452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A3A-7F1E-6041-B1ED-A9985B79E791}"/>
              </a:ext>
            </a:extLst>
          </p:cNvPr>
          <p:cNvSpPr>
            <a:spLocks noGrp="1"/>
          </p:cNvSpPr>
          <p:nvPr>
            <p:ph type="title"/>
          </p:nvPr>
        </p:nvSpPr>
        <p:spPr/>
        <p:txBody>
          <a:bodyPr/>
          <a:lstStyle/>
          <a:p>
            <a:r>
              <a:rPr lang="en-US" dirty="0"/>
              <a:t>Moving Average Difference</a:t>
            </a:r>
            <a:br>
              <a:rPr lang="en-US" dirty="0"/>
            </a:br>
            <a:r>
              <a:rPr lang="en-US" dirty="0"/>
              <a:t>MADIFF</a:t>
            </a:r>
          </a:p>
        </p:txBody>
      </p:sp>
      <p:sp>
        <p:nvSpPr>
          <p:cNvPr id="3" name="Content Placeholder 2">
            <a:extLst>
              <a:ext uri="{FF2B5EF4-FFF2-40B4-BE49-F238E27FC236}">
                <a16:creationId xmlns:a16="http://schemas.microsoft.com/office/drawing/2014/main" id="{E3B7E32D-5BF3-5045-ACE4-8E7215DC6B2A}"/>
              </a:ext>
            </a:extLst>
          </p:cNvPr>
          <p:cNvSpPr>
            <a:spLocks noGrp="1"/>
          </p:cNvSpPr>
          <p:nvPr>
            <p:ph idx="1"/>
          </p:nvPr>
        </p:nvSpPr>
        <p:spPr/>
        <p:txBody>
          <a:bodyPr/>
          <a:lstStyle/>
          <a:p>
            <a:r>
              <a:rPr lang="en-US" dirty="0"/>
              <a:t>It calculates difference between two Moving average with different lookback windows</a:t>
            </a:r>
          </a:p>
          <a:p>
            <a:r>
              <a:rPr lang="en-US" dirty="0"/>
              <a:t>Input parameter: short-term lookback, long-term lookback, lag for long-term lookback</a:t>
            </a:r>
          </a:p>
          <a:p>
            <a:endParaRPr lang="en-US" dirty="0"/>
          </a:p>
        </p:txBody>
      </p:sp>
    </p:spTree>
    <p:extLst>
      <p:ext uri="{BB962C8B-B14F-4D97-AF65-F5344CB8AC3E}">
        <p14:creationId xmlns:p14="http://schemas.microsoft.com/office/powerpoint/2010/main" val="393481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CF03-47D4-9E47-A5B3-7654C23560F9}"/>
              </a:ext>
            </a:extLst>
          </p:cNvPr>
          <p:cNvSpPr>
            <a:spLocks noGrp="1"/>
          </p:cNvSpPr>
          <p:nvPr>
            <p:ph type="title"/>
          </p:nvPr>
        </p:nvSpPr>
        <p:spPr/>
        <p:txBody>
          <a:bodyPr/>
          <a:lstStyle/>
          <a:p>
            <a:r>
              <a:rPr lang="en-US" dirty="0"/>
              <a:t>Exponential Moving Average (EMA)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C8C06-E900-4842-BC6C-A02ED3A62A8E}"/>
                  </a:ext>
                </a:extLst>
              </p:cNvPr>
              <p:cNvSpPr>
                <a:spLocks noGrp="1"/>
              </p:cNvSpPr>
              <p:nvPr>
                <p:ph idx="1"/>
              </p:nvPr>
            </p:nvSpPr>
            <p:spPr/>
            <p:txBody>
              <a:bodyPr>
                <a:normAutofit lnSpcReduction="10000"/>
              </a:bodyPr>
              <a:lstStyle/>
              <a:p>
                <a:r>
                  <a:rPr lang="en-CA" dirty="0"/>
                  <a:t>An exponential moving average (EMA) is a type of moving average(MA) that places a greater weight and significance on the most recent data points. </a:t>
                </a:r>
              </a:p>
              <a:p>
                <a:r>
                  <a:rPr lang="en-CA" dirty="0"/>
                  <a:t>It focus on the most recent price, which means it will respond quickly to the price change over the day.</a:t>
                </a:r>
              </a:p>
              <a:p>
                <a14:m>
                  <m:oMath xmlns:m="http://schemas.openxmlformats.org/officeDocument/2006/math">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1 −</m:t>
                        </m:r>
                        <m:f>
                          <m:fPr>
                            <m:ctrlPr>
                              <a:rPr lang="en-US" b="0" i="1" smtClean="0">
                                <a:latin typeface="Cambria Math" panose="02040503050406030204" pitchFamily="18" charset="0"/>
                              </a:rPr>
                            </m:ctrlPr>
                          </m:fPr>
                          <m:num>
                            <m:r>
                              <m:rPr>
                                <m:lit/>
                              </m:rPr>
                              <a:rPr lang="en-US" b="0" i="1" smtClean="0">
                                <a:latin typeface="Cambria Math" panose="02040503050406030204" pitchFamily="18" charset="0"/>
                              </a:rPr>
                              <m:t> </m:t>
                            </m:r>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𝑠𝑚𝑜𝑜𝑡h𝑖𝑛𝑔</m:t>
                        </m:r>
                      </m:num>
                      <m:den>
                        <m:r>
                          <a:rPr lang="en-US" i="1">
                            <a:latin typeface="Cambria Math" panose="02040503050406030204" pitchFamily="18" charset="0"/>
                          </a:rPr>
                          <m:t>1+</m:t>
                        </m:r>
                        <m:r>
                          <a:rPr lang="en-US" i="1">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oMath>
                </a14:m>
                <a:endParaRPr lang="en-US" b="0" dirty="0"/>
              </a:p>
              <a:p>
                <a:r>
                  <a:rPr lang="en-CA" dirty="0"/>
                  <a:t>Smoothing factor is a choice you choose, usually = 2</a:t>
                </a:r>
              </a:p>
              <a:p>
                <a:r>
                  <a:rPr lang="en-CA" dirty="0"/>
                  <a:t>The larger smoothing factor, the more influence recent observation will have on the EMA.</a:t>
                </a:r>
              </a:p>
              <a:p>
                <a:endParaRPr lang="en-US" dirty="0"/>
              </a:p>
            </p:txBody>
          </p:sp>
        </mc:Choice>
        <mc:Fallback xmlns="">
          <p:sp>
            <p:nvSpPr>
              <p:cNvPr id="3" name="Content Placeholder 2">
                <a:extLst>
                  <a:ext uri="{FF2B5EF4-FFF2-40B4-BE49-F238E27FC236}">
                    <a16:creationId xmlns:a16="http://schemas.microsoft.com/office/drawing/2014/main" id="{842C8C06-E900-4842-BC6C-A02ED3A62A8E}"/>
                  </a:ext>
                </a:extLst>
              </p:cNvPr>
              <p:cNvSpPr>
                <a:spLocks noGrp="1" noRot="1" noChangeAspect="1" noMove="1" noResize="1" noEditPoints="1" noAdjustHandles="1" noChangeArrowheads="1" noChangeShapeType="1" noTextEdit="1"/>
              </p:cNvSpPr>
              <p:nvPr>
                <p:ph idx="1"/>
              </p:nvPr>
            </p:nvSpPr>
            <p:spPr>
              <a:blipFill>
                <a:blip r:embed="rId2"/>
                <a:stretch>
                  <a:fillRect l="-661" t="-2128" r="-132"/>
                </a:stretch>
              </a:blipFill>
            </p:spPr>
            <p:txBody>
              <a:bodyPr/>
              <a:lstStyle/>
              <a:p>
                <a:r>
                  <a:rPr lang="en-US">
                    <a:noFill/>
                  </a:rPr>
                  <a:t> </a:t>
                </a:r>
              </a:p>
            </p:txBody>
          </p:sp>
        </mc:Fallback>
      </mc:AlternateContent>
    </p:spTree>
    <p:extLst>
      <p:ext uri="{BB962C8B-B14F-4D97-AF65-F5344CB8AC3E}">
        <p14:creationId xmlns:p14="http://schemas.microsoft.com/office/powerpoint/2010/main" val="152777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133B-D7D9-214A-B12F-EC4CD2ADBE48}"/>
              </a:ext>
            </a:extLst>
          </p:cNvPr>
          <p:cNvSpPr>
            <a:spLocks noGrp="1"/>
          </p:cNvSpPr>
          <p:nvPr>
            <p:ph type="title"/>
          </p:nvPr>
        </p:nvSpPr>
        <p:spPr/>
        <p:txBody>
          <a:bodyPr>
            <a:normAutofit fontScale="90000"/>
          </a:bodyPr>
          <a:lstStyle/>
          <a:p>
            <a:r>
              <a:rPr lang="en-US" dirty="0"/>
              <a:t>Moving Average Convergence/Divergence</a:t>
            </a:r>
            <a:br>
              <a:rPr lang="en-US" dirty="0"/>
            </a:br>
            <a:r>
              <a:rPr lang="en-US" dirty="0"/>
              <a:t>MACD</a:t>
            </a:r>
          </a:p>
        </p:txBody>
      </p:sp>
      <p:sp>
        <p:nvSpPr>
          <p:cNvPr id="3" name="Content Placeholder 2">
            <a:extLst>
              <a:ext uri="{FF2B5EF4-FFF2-40B4-BE49-F238E27FC236}">
                <a16:creationId xmlns:a16="http://schemas.microsoft.com/office/drawing/2014/main" id="{71B90BE6-F5DA-FC4F-9BF6-28FD0AD46387}"/>
              </a:ext>
            </a:extLst>
          </p:cNvPr>
          <p:cNvSpPr>
            <a:spLocks noGrp="1"/>
          </p:cNvSpPr>
          <p:nvPr>
            <p:ph idx="1"/>
          </p:nvPr>
        </p:nvSpPr>
        <p:spPr/>
        <p:txBody>
          <a:bodyPr>
            <a:normAutofit/>
          </a:bodyPr>
          <a:lstStyle/>
          <a:p>
            <a:r>
              <a:rPr lang="en-US" dirty="0"/>
              <a:t>It shows two EMA of the same security by subtracting the long term from the short term EMA.</a:t>
            </a:r>
          </a:p>
          <a:p>
            <a:r>
              <a:rPr lang="en-CA" dirty="0"/>
              <a:t>MACD is positive whenever the 12-period EMA is above the 26-period EMA and negative when 12-period EMA is below 26-period EMA.</a:t>
            </a:r>
          </a:p>
          <a:p>
            <a:r>
              <a:rPr lang="en-US" dirty="0"/>
              <a:t>It is used similarly with </a:t>
            </a:r>
            <a:r>
              <a:rPr lang="en-US" dirty="0" err="1"/>
              <a:t>MADiff</a:t>
            </a:r>
            <a:r>
              <a:rPr lang="en-US" dirty="0"/>
              <a:t>. Instead of being computed using simple moving average, exponential smoothing is used to compute short-term and long-term moving averages.</a:t>
            </a:r>
          </a:p>
        </p:txBody>
      </p:sp>
    </p:spTree>
    <p:extLst>
      <p:ext uri="{BB962C8B-B14F-4D97-AF65-F5344CB8AC3E}">
        <p14:creationId xmlns:p14="http://schemas.microsoft.com/office/powerpoint/2010/main" val="3672712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7151-642A-A442-8584-D0F29CD4CCAC}"/>
              </a:ext>
            </a:extLst>
          </p:cNvPr>
          <p:cNvSpPr>
            <a:spLocks noGrp="1"/>
          </p:cNvSpPr>
          <p:nvPr>
            <p:ph idx="1"/>
          </p:nvPr>
        </p:nvSpPr>
        <p:spPr>
          <a:xfrm>
            <a:off x="1371600" y="2383276"/>
            <a:ext cx="9601200" cy="3484123"/>
          </a:xfrm>
        </p:spPr>
        <p:txBody>
          <a:bodyPr/>
          <a:lstStyle/>
          <a:p>
            <a:pPr marL="0" indent="0" algn="ctr">
              <a:buNone/>
            </a:pPr>
            <a:r>
              <a:rPr lang="en-US" dirty="0"/>
              <a:t>Special Thanks to</a:t>
            </a:r>
          </a:p>
          <a:p>
            <a:pPr marL="0" indent="0" algn="ctr">
              <a:buNone/>
            </a:pPr>
            <a:r>
              <a:rPr lang="en-US" b="1" dirty="0"/>
              <a:t>Dr. Timothy Masters</a:t>
            </a:r>
          </a:p>
          <a:p>
            <a:pPr marL="0" indent="0" algn="ctr">
              <a:buNone/>
            </a:pPr>
            <a:r>
              <a:rPr lang="en-US" dirty="0"/>
              <a:t>http://</a:t>
            </a:r>
            <a:r>
              <a:rPr lang="en-US" dirty="0" err="1"/>
              <a:t>www.timothymasters.info</a:t>
            </a:r>
            <a:r>
              <a:rPr lang="en-US" dirty="0"/>
              <a:t>/</a:t>
            </a:r>
          </a:p>
        </p:txBody>
      </p:sp>
    </p:spTree>
    <p:extLst>
      <p:ext uri="{BB962C8B-B14F-4D97-AF65-F5344CB8AC3E}">
        <p14:creationId xmlns:p14="http://schemas.microsoft.com/office/powerpoint/2010/main" val="376750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08D5-B34D-1C4C-A5B5-54D48EE67D28}"/>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6FCCFF4A-1692-9142-8FBA-E830CDCF76D3}"/>
              </a:ext>
            </a:extLst>
          </p:cNvPr>
          <p:cNvSpPr>
            <a:spLocks noGrp="1"/>
          </p:cNvSpPr>
          <p:nvPr>
            <p:ph idx="1"/>
          </p:nvPr>
        </p:nvSpPr>
        <p:spPr/>
        <p:txBody>
          <a:bodyPr>
            <a:normAutofit/>
          </a:bodyPr>
          <a:lstStyle/>
          <a:p>
            <a:r>
              <a:rPr lang="en-CA" dirty="0"/>
              <a:t>MACD can help gauge whether a security is overbought or oversold, alerting traders to the strength of a directional move, and warning of a potential price reversal.</a:t>
            </a:r>
          </a:p>
          <a:p>
            <a:r>
              <a:rPr lang="en-CA" dirty="0"/>
              <a:t>It does not tell concrete overbought/oversold levels like the RSI. Rather, they function on a relative basis. That’s to say an investor or trader should focus on the level and direction of the MACD/signal lines compared with preceding price movements in the security at hand.</a:t>
            </a:r>
          </a:p>
          <a:p>
            <a:r>
              <a:rPr lang="en-CA" dirty="0"/>
              <a:t>From negative -&gt; positive indicates an entry signal</a:t>
            </a:r>
            <a:endParaRPr lang="en-US" dirty="0"/>
          </a:p>
          <a:p>
            <a:endParaRPr lang="en-US" dirty="0"/>
          </a:p>
          <a:p>
            <a:endParaRPr lang="en-US" dirty="0"/>
          </a:p>
        </p:txBody>
      </p:sp>
      <p:pic>
        <p:nvPicPr>
          <p:cNvPr id="5" name="Picture 4">
            <a:extLst>
              <a:ext uri="{FF2B5EF4-FFF2-40B4-BE49-F238E27FC236}">
                <a16:creationId xmlns:a16="http://schemas.microsoft.com/office/drawing/2014/main" id="{6AA000FE-4759-4649-B833-19A42435EE74}"/>
              </a:ext>
            </a:extLst>
          </p:cNvPr>
          <p:cNvPicPr>
            <a:picLocks noChangeAspect="1"/>
          </p:cNvPicPr>
          <p:nvPr/>
        </p:nvPicPr>
        <p:blipFill>
          <a:blip r:embed="rId2"/>
          <a:stretch>
            <a:fillRect/>
          </a:stretch>
        </p:blipFill>
        <p:spPr>
          <a:xfrm>
            <a:off x="7325674" y="4046706"/>
            <a:ext cx="4866326" cy="2444520"/>
          </a:xfrm>
          <a:prstGeom prst="rect">
            <a:avLst/>
          </a:prstGeom>
        </p:spPr>
      </p:pic>
    </p:spTree>
    <p:extLst>
      <p:ext uri="{BB962C8B-B14F-4D97-AF65-F5344CB8AC3E}">
        <p14:creationId xmlns:p14="http://schemas.microsoft.com/office/powerpoint/2010/main" val="191337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20202-2385-434D-8DC2-6608D7179210}"/>
              </a:ext>
            </a:extLst>
          </p:cNvPr>
          <p:cNvPicPr>
            <a:picLocks noGrp="1" noChangeAspect="1"/>
          </p:cNvPicPr>
          <p:nvPr>
            <p:ph idx="1"/>
          </p:nvPr>
        </p:nvPicPr>
        <p:blipFill>
          <a:blip r:embed="rId2"/>
          <a:stretch>
            <a:fillRect/>
          </a:stretch>
        </p:blipFill>
        <p:spPr>
          <a:xfrm>
            <a:off x="3007347" y="459962"/>
            <a:ext cx="6177306" cy="5938075"/>
          </a:xfrm>
        </p:spPr>
      </p:pic>
    </p:spTree>
    <p:extLst>
      <p:ext uri="{BB962C8B-B14F-4D97-AF65-F5344CB8AC3E}">
        <p14:creationId xmlns:p14="http://schemas.microsoft.com/office/powerpoint/2010/main" val="874545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213B-4166-4B4D-8D7F-795CE7D3B923}"/>
              </a:ext>
            </a:extLst>
          </p:cNvPr>
          <p:cNvSpPr>
            <a:spLocks noGrp="1"/>
          </p:cNvSpPr>
          <p:nvPr>
            <p:ph type="title"/>
          </p:nvPr>
        </p:nvSpPr>
        <p:spPr/>
        <p:txBody>
          <a:bodyPr/>
          <a:lstStyle/>
          <a:p>
            <a:r>
              <a:rPr lang="en-US" dirty="0"/>
              <a:t>Stochastic </a:t>
            </a:r>
            <a:br>
              <a:rPr lang="en-US" dirty="0"/>
            </a:br>
            <a:r>
              <a:rPr lang="en-US" dirty="0"/>
              <a:t>STO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3C7CF-7B4C-E544-9424-842258B403A3}"/>
                  </a:ext>
                </a:extLst>
              </p:cNvPr>
              <p:cNvSpPr>
                <a:spLocks noGrp="1"/>
              </p:cNvSpPr>
              <p:nvPr>
                <p:ph idx="1"/>
              </p:nvPr>
            </p:nvSpPr>
            <p:spPr/>
            <p:txBody>
              <a:bodyPr/>
              <a:lstStyle/>
              <a:p>
                <a:r>
                  <a:rPr lang="en-US" dirty="0"/>
                  <a:t>Buy and sell indicators developed by </a:t>
                </a:r>
                <a:r>
                  <a:rPr lang="en-CA" dirty="0"/>
                  <a:t>George Lane in late 1950s.</a:t>
                </a:r>
              </a:p>
              <a:p>
                <a:r>
                  <a:rPr lang="en-CA" dirty="0"/>
                  <a:t>It measures the closing price VS price range in a period.</a:t>
                </a:r>
                <a:endParaRPr lang="en-US" dirty="0"/>
              </a:p>
              <a:p>
                <a:r>
                  <a:rPr lang="en-US" dirty="0"/>
                  <a:t>It is an indicator lookback n bars, find the lowest price and highest price in that period and decide whether the close of the current bar lies relative to the price range. If the price lies closes to lowest price, then the stochastic is 0, otherwise 100.</a:t>
                </a:r>
              </a:p>
              <a:p>
                <a:r>
                  <a:rPr lang="en-US" dirty="0" err="1"/>
                  <a:t>Sto</a:t>
                </a:r>
                <a:r>
                  <a:rPr lang="en-US" dirty="0"/>
                  <a:t> =  </a:t>
                </a:r>
                <a14:m>
                  <m:oMath xmlns:m="http://schemas.openxmlformats.org/officeDocument/2006/math">
                    <m:r>
                      <a:rPr lang="en-US" b="0" i="0"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𝑐𝑙𝑜𝑠𝑒</m:t>
                        </m:r>
                        <m:r>
                          <a:rPr lang="en-US" b="0" i="1" smtClean="0">
                            <a:latin typeface="Cambria Math" panose="02040503050406030204" pitchFamily="18" charset="0"/>
                          </a:rPr>
                          <m:t> −</m:t>
                        </m:r>
                        <m:r>
                          <a:rPr lang="en-US" b="0" i="1" smtClean="0">
                            <a:latin typeface="Cambria Math" panose="02040503050406030204" pitchFamily="18" charset="0"/>
                          </a:rPr>
                          <m:t>𝑙𝑜𝑤</m:t>
                        </m:r>
                      </m:num>
                      <m:den>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𝑙𝑜𝑤</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663C7CF-7B4C-E544-9424-842258B403A3}"/>
                  </a:ext>
                </a:extLst>
              </p:cNvPr>
              <p:cNvSpPr>
                <a:spLocks noGrp="1" noRot="1" noChangeAspect="1" noMove="1" noResize="1" noEditPoints="1" noAdjustHandles="1" noChangeArrowheads="1" noChangeShapeType="1" noTextEdit="1"/>
              </p:cNvSpPr>
              <p:nvPr>
                <p:ph idx="1"/>
              </p:nvPr>
            </p:nvSpPr>
            <p:spPr>
              <a:blipFill>
                <a:blip r:embed="rId2"/>
                <a:stretch>
                  <a:fillRect l="-661" t="-1418" r="-397"/>
                </a:stretch>
              </a:blipFill>
            </p:spPr>
            <p:txBody>
              <a:bodyPr/>
              <a:lstStyle/>
              <a:p>
                <a:r>
                  <a:rPr lang="en-US">
                    <a:noFill/>
                  </a:rPr>
                  <a:t> </a:t>
                </a:r>
              </a:p>
            </p:txBody>
          </p:sp>
        </mc:Fallback>
      </mc:AlternateContent>
    </p:spTree>
    <p:extLst>
      <p:ext uri="{BB962C8B-B14F-4D97-AF65-F5344CB8AC3E}">
        <p14:creationId xmlns:p14="http://schemas.microsoft.com/office/powerpoint/2010/main" val="107625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6A3-6BFF-104A-BC65-54D7EBC35324}"/>
              </a:ext>
            </a:extLst>
          </p:cNvPr>
          <p:cNvSpPr>
            <a:spLocks noGrp="1"/>
          </p:cNvSpPr>
          <p:nvPr>
            <p:ph type="title"/>
          </p:nvPr>
        </p:nvSpPr>
        <p:spPr/>
        <p:txBody>
          <a:bodyPr/>
          <a:lstStyle/>
          <a:p>
            <a:r>
              <a:rPr lang="en-US" dirty="0"/>
              <a:t>STO</a:t>
            </a:r>
          </a:p>
        </p:txBody>
      </p:sp>
      <p:sp>
        <p:nvSpPr>
          <p:cNvPr id="3" name="Content Placeholder 2">
            <a:extLst>
              <a:ext uri="{FF2B5EF4-FFF2-40B4-BE49-F238E27FC236}">
                <a16:creationId xmlns:a16="http://schemas.microsoft.com/office/drawing/2014/main" id="{A5340884-443E-7D4F-B19A-2A964315882E}"/>
              </a:ext>
            </a:extLst>
          </p:cNvPr>
          <p:cNvSpPr>
            <a:spLocks noGrp="1"/>
          </p:cNvSpPr>
          <p:nvPr>
            <p:ph idx="1"/>
          </p:nvPr>
        </p:nvSpPr>
        <p:spPr/>
        <p:txBody>
          <a:bodyPr/>
          <a:lstStyle/>
          <a:p>
            <a:r>
              <a:rPr lang="en-US" dirty="0"/>
              <a:t>In a upward-trending market, closing price tend to be high-end of the day’s range.</a:t>
            </a:r>
          </a:p>
          <a:p>
            <a:r>
              <a:rPr lang="en-US" dirty="0"/>
              <a:t>In a downward-trending market, closing price tend to be low-end of the day’s range.</a:t>
            </a:r>
          </a:p>
          <a:p>
            <a:r>
              <a:rPr lang="en-US" dirty="0"/>
              <a:t>Normally, if STO &gt; 80, it means a overbought, and is a sell signal, and if STO &lt; 20, it’s a oversold and behave as a buy signal.</a:t>
            </a:r>
          </a:p>
        </p:txBody>
      </p:sp>
    </p:spTree>
    <p:extLst>
      <p:ext uri="{BB962C8B-B14F-4D97-AF65-F5344CB8AC3E}">
        <p14:creationId xmlns:p14="http://schemas.microsoft.com/office/powerpoint/2010/main" val="3362478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5FDCA6-A80C-0F41-8A8B-BAAA46DB6511}"/>
              </a:ext>
            </a:extLst>
          </p:cNvPr>
          <p:cNvPicPr>
            <a:picLocks noGrp="1" noChangeAspect="1"/>
          </p:cNvPicPr>
          <p:nvPr>
            <p:ph idx="1"/>
          </p:nvPr>
        </p:nvPicPr>
        <p:blipFill>
          <a:blip r:embed="rId2"/>
          <a:stretch>
            <a:fillRect/>
          </a:stretch>
        </p:blipFill>
        <p:spPr>
          <a:xfrm>
            <a:off x="2520543" y="503137"/>
            <a:ext cx="7150914" cy="5851725"/>
          </a:xfrm>
          <a:prstGeom prst="rect">
            <a:avLst/>
          </a:prstGeom>
        </p:spPr>
      </p:pic>
    </p:spTree>
    <p:extLst>
      <p:ext uri="{BB962C8B-B14F-4D97-AF65-F5344CB8AC3E}">
        <p14:creationId xmlns:p14="http://schemas.microsoft.com/office/powerpoint/2010/main" val="3503934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754B-2ACE-6D4A-BC01-E5B564C7A465}"/>
              </a:ext>
            </a:extLst>
          </p:cNvPr>
          <p:cNvSpPr>
            <a:spLocks noGrp="1"/>
          </p:cNvSpPr>
          <p:nvPr>
            <p:ph type="title"/>
          </p:nvPr>
        </p:nvSpPr>
        <p:spPr/>
        <p:txBody>
          <a:bodyPr/>
          <a:lstStyle/>
          <a:p>
            <a:r>
              <a:rPr lang="en-US" dirty="0"/>
              <a:t>Price Intensity </a:t>
            </a:r>
            <a:br>
              <a:rPr lang="en-US" dirty="0"/>
            </a:br>
            <a:r>
              <a:rPr lang="en-US" dirty="0"/>
              <a:t>PR_INT</a:t>
            </a:r>
          </a:p>
        </p:txBody>
      </p:sp>
      <p:sp>
        <p:nvSpPr>
          <p:cNvPr id="3" name="Content Placeholder 2">
            <a:extLst>
              <a:ext uri="{FF2B5EF4-FFF2-40B4-BE49-F238E27FC236}">
                <a16:creationId xmlns:a16="http://schemas.microsoft.com/office/drawing/2014/main" id="{8BE24530-1694-CA4D-A4B1-0AB49007996D}"/>
              </a:ext>
            </a:extLst>
          </p:cNvPr>
          <p:cNvSpPr>
            <a:spLocks noGrp="1"/>
          </p:cNvSpPr>
          <p:nvPr>
            <p:ph idx="1"/>
          </p:nvPr>
        </p:nvSpPr>
        <p:spPr>
          <a:xfrm>
            <a:off x="1371600" y="2286000"/>
            <a:ext cx="10322560" cy="3581400"/>
          </a:xfrm>
        </p:spPr>
        <p:txBody>
          <a:bodyPr>
            <a:normAutofit/>
          </a:bodyPr>
          <a:lstStyle/>
          <a:p>
            <a:r>
              <a:rPr lang="en-US" dirty="0"/>
              <a:t>Price Intensity as one of the most successful indicator in our project.</a:t>
            </a:r>
          </a:p>
          <a:p>
            <a:r>
              <a:rPr lang="en-US" dirty="0"/>
              <a:t>It is an indicator for a bar is the open-to-close price change relative to the range of prices for this bar and close of the prior bar.</a:t>
            </a:r>
          </a:p>
          <a:p>
            <a:r>
              <a:rPr lang="en-US" dirty="0"/>
              <a:t>It depends on the intraday intensity, which developed by David </a:t>
            </a:r>
            <a:r>
              <a:rPr lang="en-US" dirty="0" err="1"/>
              <a:t>Bostian</a:t>
            </a:r>
            <a:r>
              <a:rPr lang="en-US" dirty="0"/>
              <a:t>. it examines the intraday price movement and the volume that accompanies that price movement.</a:t>
            </a:r>
          </a:p>
          <a:p>
            <a:r>
              <a:rPr lang="en-CA" dirty="0"/>
              <a:t>Since the volume is included, normalizing intraday intensity for different markets and different time periods can be demanding. Hence Dr. Timothy introduced an alternative indicator, price intensity, without the volume component.</a:t>
            </a:r>
          </a:p>
          <a:p>
            <a:endParaRPr lang="en-US" dirty="0"/>
          </a:p>
        </p:txBody>
      </p:sp>
    </p:spTree>
    <p:extLst>
      <p:ext uri="{BB962C8B-B14F-4D97-AF65-F5344CB8AC3E}">
        <p14:creationId xmlns:p14="http://schemas.microsoft.com/office/powerpoint/2010/main" val="3229483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09C0-9D42-9C45-AF19-B21EB80B96DE}"/>
              </a:ext>
            </a:extLst>
          </p:cNvPr>
          <p:cNvSpPr>
            <a:spLocks noGrp="1"/>
          </p:cNvSpPr>
          <p:nvPr>
            <p:ph type="title"/>
          </p:nvPr>
        </p:nvSpPr>
        <p:spPr/>
        <p:txBody>
          <a:bodyPr/>
          <a:lstStyle/>
          <a:p>
            <a:r>
              <a:rPr lang="en-US" dirty="0"/>
              <a:t>PR_INT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EF955-FEE4-C040-A0AC-2EB99D6D7659}"/>
                  </a:ext>
                </a:extLst>
              </p:cNvPr>
              <p:cNvSpPr>
                <a:spLocks noGrp="1"/>
              </p:cNvSpPr>
              <p:nvPr>
                <p:ph idx="1"/>
              </p:nvPr>
            </p:nvSpPr>
            <p:spPr/>
            <p:txBody>
              <a:bodyPr/>
              <a:lstStyle/>
              <a:p>
                <a:r>
                  <a:rPr lang="en-US" dirty="0"/>
                  <a:t>Raw Price Intensity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𝐶𝑙𝑜𝑠𝑒</m:t>
                        </m:r>
                        <m:r>
                          <a:rPr lang="en-US" b="0" i="1" smtClean="0">
                            <a:latin typeface="Cambria Math" panose="02040503050406030204" pitchFamily="18" charset="0"/>
                          </a:rPr>
                          <m:t> −</m:t>
                        </m:r>
                        <m:r>
                          <a:rPr lang="en-US" b="0" i="1" smtClean="0">
                            <a:latin typeface="Cambria Math" panose="02040503050406030204" pitchFamily="18" charset="0"/>
                          </a:rPr>
                          <m:t>𝑂𝑝𝑒𝑛</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m:t>
                        </m:r>
                      </m:den>
                    </m:f>
                  </m:oMath>
                </a14:m>
                <a:endParaRPr lang="en-US" dirty="0"/>
              </a:p>
              <a:p>
                <a:r>
                  <a:rPr lang="en-US" dirty="0"/>
                  <a:t>After the Raw price intensity are calculated, we will use exponential smoothing.</a:t>
                </a:r>
              </a:p>
              <a:p>
                <a:r>
                  <a:rPr lang="en-US" dirty="0"/>
                  <a:t>Price Intensity = 100 * </a:t>
                </a:r>
                <a:r>
                  <a:rPr lang="en-US" dirty="0" err="1"/>
                  <a:t>Φ</a:t>
                </a:r>
                <a:r>
                  <a:rPr lang="en-US" dirty="0"/>
                  <a:t>(0.8 * k^(0.5) * Smoothed) – 50 where smoothed is the exponential smoothed function and </a:t>
                </a:r>
                <a:r>
                  <a:rPr lang="en-US" dirty="0" err="1"/>
                  <a:t>Φ</a:t>
                </a:r>
                <a:r>
                  <a:rPr lang="en-US" dirty="0"/>
                  <a:t>(Z) is a standard normal cumulative distribution function.</a:t>
                </a:r>
              </a:p>
              <a:p>
                <a:r>
                  <a:rPr lang="en-US" dirty="0"/>
                  <a:t>Input parameter: bars for exponential smoothing</a:t>
                </a:r>
              </a:p>
              <a:p>
                <a:endParaRPr lang="en-US" dirty="0"/>
              </a:p>
            </p:txBody>
          </p:sp>
        </mc:Choice>
        <mc:Fallback xmlns="">
          <p:sp>
            <p:nvSpPr>
              <p:cNvPr id="3" name="Content Placeholder 2">
                <a:extLst>
                  <a:ext uri="{FF2B5EF4-FFF2-40B4-BE49-F238E27FC236}">
                    <a16:creationId xmlns:a16="http://schemas.microsoft.com/office/drawing/2014/main" id="{4D8EF955-FEE4-C040-A0AC-2EB99D6D7659}"/>
                  </a:ext>
                </a:extLst>
              </p:cNvPr>
              <p:cNvSpPr>
                <a:spLocks noGrp="1" noRot="1" noChangeAspect="1" noMove="1" noResize="1" noEditPoints="1" noAdjustHandles="1" noChangeArrowheads="1" noChangeShapeType="1" noTextEdit="1"/>
              </p:cNvSpPr>
              <p:nvPr>
                <p:ph idx="1"/>
              </p:nvPr>
            </p:nvSpPr>
            <p:spPr>
              <a:blipFill>
                <a:blip r:embed="rId2"/>
                <a:stretch>
                  <a:fillRect l="-661" t="-355"/>
                </a:stretch>
              </a:blipFill>
            </p:spPr>
            <p:txBody>
              <a:bodyPr/>
              <a:lstStyle/>
              <a:p>
                <a:r>
                  <a:rPr lang="en-US">
                    <a:noFill/>
                  </a:rPr>
                  <a:t> </a:t>
                </a:r>
              </a:p>
            </p:txBody>
          </p:sp>
        </mc:Fallback>
      </mc:AlternateContent>
    </p:spTree>
    <p:extLst>
      <p:ext uri="{BB962C8B-B14F-4D97-AF65-F5344CB8AC3E}">
        <p14:creationId xmlns:p14="http://schemas.microsoft.com/office/powerpoint/2010/main" val="2333056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FAC6-BE34-2A47-A394-125410D38E06}"/>
              </a:ext>
            </a:extLst>
          </p:cNvPr>
          <p:cNvSpPr>
            <a:spLocks noGrp="1"/>
          </p:cNvSpPr>
          <p:nvPr>
            <p:ph type="title"/>
          </p:nvPr>
        </p:nvSpPr>
        <p:spPr/>
        <p:txBody>
          <a:bodyPr/>
          <a:lstStyle/>
          <a:p>
            <a:r>
              <a:rPr lang="en-US" dirty="0"/>
              <a:t>Close Minus Moving Average</a:t>
            </a:r>
            <a:br>
              <a:rPr lang="en-US" dirty="0"/>
            </a:br>
            <a:r>
              <a:rPr lang="en-US" dirty="0"/>
              <a:t>CMMA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B3E34-B080-1543-90AA-940195724BE9}"/>
                  </a:ext>
                </a:extLst>
              </p:cNvPr>
              <p:cNvSpPr>
                <a:spLocks noGrp="1"/>
              </p:cNvSpPr>
              <p:nvPr>
                <p:ph idx="1"/>
              </p:nvPr>
            </p:nvSpPr>
            <p:spPr/>
            <p:txBody>
              <a:bodyPr>
                <a:normAutofit/>
              </a:bodyPr>
              <a:lstStyle/>
              <a:p>
                <a:r>
                  <a:rPr lang="en-US" dirty="0"/>
                  <a:t>Close Minus Moving Average is calculated by computing the moving average of log closing prices over a lookback window and subtract from the log of current close, and apply the normalization.</a:t>
                </a:r>
              </a:p>
              <a:p>
                <a:r>
                  <a:rPr lang="en-US" dirty="0"/>
                  <a:t>Normalizations:</a:t>
                </a:r>
              </a:p>
              <a:p>
                <a:pPr lvl="1"/>
                <a:r>
                  <a:rPr lang="en-US" dirty="0"/>
                  <a:t>Divide by the Average True Range of log price (ATR) for the volatility in the market</a:t>
                </a:r>
              </a:p>
              <a:p>
                <a:pPr lvl="1"/>
                <a:r>
                  <a:rPr lang="en-US" dirty="0"/>
                  <a:t>Divide by the square root of lookback + 1 to create independence of the lookback.</a:t>
                </a:r>
              </a:p>
              <a:p>
                <a14:m>
                  <m:oMath xmlns:m="http://schemas.openxmlformats.org/officeDocument/2006/math">
                    <m:r>
                      <a:rPr lang="en-US" b="0" i="1" smtClean="0">
                        <a:latin typeface="Cambria Math" panose="02040503050406030204" pitchFamily="18" charset="0"/>
                      </a:rPr>
                      <m:t>𝐶𝑀𝑀𝐴</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=100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bHide m:val="on"/>
                                <m:ctrlPr>
                                  <a:rPr lang="en-US" b="0" i="1" smtClean="0">
                                    <a:latin typeface="Cambria Math" panose="02040503050406030204" pitchFamily="18" charset="0"/>
                                  </a:rPr>
                                </m:ctrlPr>
                              </m:naryP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 </m:t>
                            </m:r>
                          </m:num>
                          <m:den>
                            <m:r>
                              <a:rPr lang="en-US" b="0" i="1" smtClean="0">
                                <a:latin typeface="Cambria Math" panose="02040503050406030204" pitchFamily="18" charset="0"/>
                              </a:rPr>
                              <m:t>𝐴𝑇𝑅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sup>
                                <m:r>
                                  <a:rPr lang="en-US" b="0" i="1" smtClean="0">
                                    <a:latin typeface="Cambria Math" panose="02040503050406030204" pitchFamily="18" charset="0"/>
                                  </a:rPr>
                                  <m:t>0.5</m:t>
                                </m:r>
                              </m:sup>
                            </m:sSup>
                          </m:den>
                        </m:f>
                      </m:e>
                    </m:d>
                    <m:r>
                      <a:rPr lang="en-US" b="0" i="1" smtClean="0">
                        <a:latin typeface="Cambria Math" panose="02040503050406030204" pitchFamily="18" charset="0"/>
                      </a:rPr>
                      <m:t>−50</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9E1B3E34-B080-1543-90AA-940195724BE9}"/>
                  </a:ext>
                </a:extLst>
              </p:cNvPr>
              <p:cNvSpPr>
                <a:spLocks noGrp="1" noRot="1" noChangeAspect="1" noMove="1" noResize="1" noEditPoints="1" noAdjustHandles="1" noChangeArrowheads="1" noChangeShapeType="1" noTextEdit="1"/>
              </p:cNvSpPr>
              <p:nvPr>
                <p:ph idx="1"/>
              </p:nvPr>
            </p:nvSpPr>
            <p:spPr>
              <a:blipFill>
                <a:blip r:embed="rId2"/>
                <a:stretch>
                  <a:fillRect l="-661" t="-1418" b="-2837"/>
                </a:stretch>
              </a:blipFill>
            </p:spPr>
            <p:txBody>
              <a:bodyPr/>
              <a:lstStyle/>
              <a:p>
                <a:r>
                  <a:rPr lang="en-US">
                    <a:noFill/>
                  </a:rPr>
                  <a:t> </a:t>
                </a:r>
              </a:p>
            </p:txBody>
          </p:sp>
        </mc:Fallback>
      </mc:AlternateContent>
    </p:spTree>
    <p:extLst>
      <p:ext uri="{BB962C8B-B14F-4D97-AF65-F5344CB8AC3E}">
        <p14:creationId xmlns:p14="http://schemas.microsoft.com/office/powerpoint/2010/main" val="971740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1191-2FA1-6C4E-827B-16F844FCACE6}"/>
              </a:ext>
            </a:extLst>
          </p:cNvPr>
          <p:cNvSpPr>
            <a:spLocks noGrp="1"/>
          </p:cNvSpPr>
          <p:nvPr>
            <p:ph type="title"/>
          </p:nvPr>
        </p:nvSpPr>
        <p:spPr/>
        <p:txBody>
          <a:bodyPr/>
          <a:lstStyle/>
          <a:p>
            <a:r>
              <a:rPr lang="en-US" dirty="0"/>
              <a:t>LINTRND</a:t>
            </a:r>
          </a:p>
        </p:txBody>
      </p:sp>
      <p:sp>
        <p:nvSpPr>
          <p:cNvPr id="3" name="Content Placeholder 2">
            <a:extLst>
              <a:ext uri="{FF2B5EF4-FFF2-40B4-BE49-F238E27FC236}">
                <a16:creationId xmlns:a16="http://schemas.microsoft.com/office/drawing/2014/main" id="{F4E486DB-A8B4-F64E-8797-2B40A04312F2}"/>
              </a:ext>
            </a:extLst>
          </p:cNvPr>
          <p:cNvSpPr>
            <a:spLocks noGrp="1"/>
          </p:cNvSpPr>
          <p:nvPr>
            <p:ph idx="1"/>
          </p:nvPr>
        </p:nvSpPr>
        <p:spPr/>
        <p:txBody>
          <a:bodyPr/>
          <a:lstStyle/>
          <a:p>
            <a:r>
              <a:rPr lang="en-US" dirty="0"/>
              <a:t>Linear trend algorithm apply a linear regression to the data and use the linear model to decide the expectation of the price.</a:t>
            </a:r>
          </a:p>
          <a:p>
            <a:r>
              <a:rPr lang="en-US" dirty="0"/>
              <a:t>It works similar to moving average, but using a regression model instead of a mean, this indicator is more responsive than MA</a:t>
            </a:r>
          </a:p>
        </p:txBody>
      </p:sp>
    </p:spTree>
    <p:extLst>
      <p:ext uri="{BB962C8B-B14F-4D97-AF65-F5344CB8AC3E}">
        <p14:creationId xmlns:p14="http://schemas.microsoft.com/office/powerpoint/2010/main" val="248263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A6C0-5A32-7F4B-A9ED-91E3F1704E8A}"/>
              </a:ext>
            </a:extLst>
          </p:cNvPr>
          <p:cNvSpPr>
            <a:spLocks noGrp="1"/>
          </p:cNvSpPr>
          <p:nvPr>
            <p:ph type="title"/>
          </p:nvPr>
        </p:nvSpPr>
        <p:spPr/>
        <p:txBody>
          <a:bodyPr/>
          <a:lstStyle/>
          <a:p>
            <a:r>
              <a:rPr lang="en-US" dirty="0"/>
              <a:t>Price Entropy</a:t>
            </a:r>
            <a:br>
              <a:rPr lang="en-US" dirty="0"/>
            </a:br>
            <a:r>
              <a:rPr lang="en-US" dirty="0"/>
              <a:t>Ent</a:t>
            </a:r>
          </a:p>
        </p:txBody>
      </p:sp>
      <p:sp>
        <p:nvSpPr>
          <p:cNvPr id="3" name="Content Placeholder 2">
            <a:extLst>
              <a:ext uri="{FF2B5EF4-FFF2-40B4-BE49-F238E27FC236}">
                <a16:creationId xmlns:a16="http://schemas.microsoft.com/office/drawing/2014/main" id="{7389B448-0F50-8A4E-8500-33AFD45F3411}"/>
              </a:ext>
            </a:extLst>
          </p:cNvPr>
          <p:cNvSpPr>
            <a:spLocks noGrp="1"/>
          </p:cNvSpPr>
          <p:nvPr>
            <p:ph idx="1"/>
          </p:nvPr>
        </p:nvSpPr>
        <p:spPr/>
        <p:txBody>
          <a:bodyPr>
            <a:normAutofit/>
          </a:bodyPr>
          <a:lstStyle/>
          <a:p>
            <a:r>
              <a:rPr lang="en-CA" dirty="0"/>
              <a:t>The entropy measures the “amount of information” present in a variable. It is estimated not only based on the number of different values in a list, but also by the amount of outliers or uncertainty</a:t>
            </a:r>
            <a:r>
              <a:rPr lang="en-CA" i="1" dirty="0"/>
              <a:t> </a:t>
            </a:r>
            <a:r>
              <a:rPr lang="en-CA" dirty="0"/>
              <a:t>the variable holds.</a:t>
            </a:r>
          </a:p>
          <a:p>
            <a:r>
              <a:rPr lang="en-US" dirty="0"/>
              <a:t>Entropy Calculation: </a:t>
            </a:r>
            <a:r>
              <a:rPr lang="en-CA" b="1" dirty="0"/>
              <a:t>H(X) = – </a:t>
            </a:r>
            <a:r>
              <a:rPr lang="el-GR" b="1" dirty="0"/>
              <a:t>Σ (</a:t>
            </a:r>
            <a:r>
              <a:rPr lang="en-CA" b="1" dirty="0"/>
              <a:t>p</a:t>
            </a:r>
            <a:r>
              <a:rPr lang="en-CA" b="1" baseline="-25000" dirty="0"/>
              <a:t>i</a:t>
            </a:r>
            <a:r>
              <a:rPr lang="en-CA" b="1" dirty="0"/>
              <a:t> * log</a:t>
            </a:r>
            <a:r>
              <a:rPr lang="en-CA" b="1" baseline="-25000" dirty="0"/>
              <a:t>2</a:t>
            </a:r>
            <a:r>
              <a:rPr lang="en-CA" b="1" dirty="0"/>
              <a:t> p</a:t>
            </a:r>
            <a:r>
              <a:rPr lang="en-CA" b="1" baseline="-25000" dirty="0"/>
              <a:t>i</a:t>
            </a:r>
            <a:r>
              <a:rPr lang="en-CA" b="1" dirty="0"/>
              <a:t>)</a:t>
            </a:r>
          </a:p>
          <a:p>
            <a:r>
              <a:rPr lang="en-CA" dirty="0"/>
              <a:t>However, the way of defining binning can really matter and result completely different result.</a:t>
            </a:r>
          </a:p>
          <a:p>
            <a:pPr marL="0" indent="0">
              <a:buNone/>
            </a:pPr>
            <a:endParaRPr lang="en-US" dirty="0"/>
          </a:p>
          <a:p>
            <a:endParaRPr lang="en-US" dirty="0"/>
          </a:p>
        </p:txBody>
      </p:sp>
    </p:spTree>
    <p:extLst>
      <p:ext uri="{BB962C8B-B14F-4D97-AF65-F5344CB8AC3E}">
        <p14:creationId xmlns:p14="http://schemas.microsoft.com/office/powerpoint/2010/main" val="33808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5BE3A-5BB7-4047-9B9C-1E138BC1D02C}"/>
              </a:ext>
            </a:extLst>
          </p:cNvPr>
          <p:cNvSpPr>
            <a:spLocks noGrp="1"/>
          </p:cNvSpPr>
          <p:nvPr>
            <p:ph idx="1"/>
          </p:nvPr>
        </p:nvSpPr>
        <p:spPr>
          <a:xfrm>
            <a:off x="1371600" y="1799617"/>
            <a:ext cx="9601200" cy="4067784"/>
          </a:xfrm>
        </p:spPr>
        <p:txBody>
          <a:bodyPr/>
          <a:lstStyle/>
          <a:p>
            <a:pPr marL="0" indent="0" algn="ctr">
              <a:buNone/>
            </a:pPr>
            <a:r>
              <a:rPr lang="en-US" dirty="0"/>
              <a:t>The project is depend on the resources from book </a:t>
            </a:r>
          </a:p>
          <a:p>
            <a:pPr marL="0" indent="0" algn="ctr">
              <a:buNone/>
            </a:pPr>
            <a:r>
              <a:rPr lang="en-US" dirty="0"/>
              <a:t>&lt;</a:t>
            </a:r>
            <a:r>
              <a:rPr lang="en-CA" b="1" dirty="0"/>
              <a:t> Statistically Sound Indicators For Financial Market Prediction: Algorithms in C++</a:t>
            </a:r>
            <a:r>
              <a:rPr lang="en-US" b="1" dirty="0"/>
              <a:t>&gt;</a:t>
            </a:r>
          </a:p>
          <a:p>
            <a:pPr marL="0" indent="0" algn="ctr">
              <a:buNone/>
            </a:pPr>
            <a:r>
              <a:rPr lang="en-US" dirty="0"/>
              <a:t>By</a:t>
            </a:r>
            <a:r>
              <a:rPr lang="en-US" b="1" dirty="0"/>
              <a:t> Dr. Timothy Masters</a:t>
            </a:r>
          </a:p>
          <a:p>
            <a:pPr marL="0" indent="0" algn="ctr">
              <a:buNone/>
            </a:pPr>
            <a:endParaRPr lang="en-CA" b="1" dirty="0"/>
          </a:p>
        </p:txBody>
      </p:sp>
      <p:pic>
        <p:nvPicPr>
          <p:cNvPr id="5" name="Picture 4">
            <a:extLst>
              <a:ext uri="{FF2B5EF4-FFF2-40B4-BE49-F238E27FC236}">
                <a16:creationId xmlns:a16="http://schemas.microsoft.com/office/drawing/2014/main" id="{D63D2CCA-F200-D245-9574-748548996437}"/>
              </a:ext>
            </a:extLst>
          </p:cNvPr>
          <p:cNvPicPr>
            <a:picLocks noChangeAspect="1"/>
          </p:cNvPicPr>
          <p:nvPr/>
        </p:nvPicPr>
        <p:blipFill>
          <a:blip r:embed="rId2"/>
          <a:stretch>
            <a:fillRect/>
          </a:stretch>
        </p:blipFill>
        <p:spPr>
          <a:xfrm>
            <a:off x="8793804" y="3141627"/>
            <a:ext cx="1809346" cy="2346496"/>
          </a:xfrm>
          <a:prstGeom prst="rect">
            <a:avLst/>
          </a:prstGeom>
        </p:spPr>
      </p:pic>
    </p:spTree>
    <p:extLst>
      <p:ext uri="{BB962C8B-B14F-4D97-AF65-F5344CB8AC3E}">
        <p14:creationId xmlns:p14="http://schemas.microsoft.com/office/powerpoint/2010/main" val="1669844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D1D-D7C3-3640-AB66-5476ADB5ABF1}"/>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C8BF4375-8240-2C4A-A602-DC309E208F4C}"/>
              </a:ext>
            </a:extLst>
          </p:cNvPr>
          <p:cNvSpPr>
            <a:spLocks noGrp="1"/>
          </p:cNvSpPr>
          <p:nvPr>
            <p:ph idx="1"/>
          </p:nvPr>
        </p:nvSpPr>
        <p:spPr/>
        <p:txBody>
          <a:bodyPr/>
          <a:lstStyle/>
          <a:p>
            <a:r>
              <a:rPr lang="en-US" dirty="0"/>
              <a:t>The new definition of price entropy depends on a few terms, called word length and moving window according to Dr Timothy.</a:t>
            </a:r>
          </a:p>
          <a:p>
            <a:r>
              <a:rPr lang="en-US" dirty="0"/>
              <a:t>Word length is the number of consecutive price changes. If we have a word length = 4, then we will rely on 4 previous price comparison. If we only consider up or down, then we will have 2^4 possible combinations, and each combo will fall into one of the bins.</a:t>
            </a:r>
          </a:p>
          <a:p>
            <a:r>
              <a:rPr lang="en-US" dirty="0"/>
              <a:t>This way, he would only have 8 bins, and this entropy does not care about the amount of change.</a:t>
            </a:r>
          </a:p>
        </p:txBody>
      </p:sp>
    </p:spTree>
    <p:extLst>
      <p:ext uri="{BB962C8B-B14F-4D97-AF65-F5344CB8AC3E}">
        <p14:creationId xmlns:p14="http://schemas.microsoft.com/office/powerpoint/2010/main" val="3016814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F274-B4BE-C04A-B712-1B68C5CF99A5}"/>
              </a:ext>
            </a:extLst>
          </p:cNvPr>
          <p:cNvSpPr>
            <a:spLocks noGrp="1"/>
          </p:cNvSpPr>
          <p:nvPr>
            <p:ph type="title"/>
          </p:nvPr>
        </p:nvSpPr>
        <p:spPr/>
        <p:txBody>
          <a:bodyPr/>
          <a:lstStyle/>
          <a:p>
            <a:r>
              <a:rPr lang="en-US" dirty="0"/>
              <a:t>Follow Through Index</a:t>
            </a:r>
            <a:br>
              <a:rPr lang="en-US" dirty="0"/>
            </a:br>
            <a:r>
              <a:rPr lang="en-US" dirty="0"/>
              <a:t>FTI</a:t>
            </a:r>
          </a:p>
        </p:txBody>
      </p:sp>
      <p:pic>
        <p:nvPicPr>
          <p:cNvPr id="4" name="Content Placeholder 4">
            <a:extLst>
              <a:ext uri="{FF2B5EF4-FFF2-40B4-BE49-F238E27FC236}">
                <a16:creationId xmlns:a16="http://schemas.microsoft.com/office/drawing/2014/main" id="{7607499C-6C8D-DC4A-BAE0-2ACCA5114F25}"/>
              </a:ext>
            </a:extLst>
          </p:cNvPr>
          <p:cNvPicPr>
            <a:picLocks noGrp="1" noChangeAspect="1"/>
          </p:cNvPicPr>
          <p:nvPr>
            <p:ph idx="1"/>
          </p:nvPr>
        </p:nvPicPr>
        <p:blipFill>
          <a:blip r:embed="rId2"/>
          <a:stretch>
            <a:fillRect/>
          </a:stretch>
        </p:blipFill>
        <p:spPr>
          <a:xfrm>
            <a:off x="2792725" y="1802741"/>
            <a:ext cx="6606549" cy="4562370"/>
          </a:xfrm>
        </p:spPr>
      </p:pic>
    </p:spTree>
    <p:extLst>
      <p:ext uri="{BB962C8B-B14F-4D97-AF65-F5344CB8AC3E}">
        <p14:creationId xmlns:p14="http://schemas.microsoft.com/office/powerpoint/2010/main" val="3133913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26E-8154-3941-B37D-65D215AE9E6C}"/>
              </a:ext>
            </a:extLst>
          </p:cNvPr>
          <p:cNvSpPr>
            <a:spLocks noGrp="1"/>
          </p:cNvSpPr>
          <p:nvPr>
            <p:ph type="title"/>
          </p:nvPr>
        </p:nvSpPr>
        <p:spPr/>
        <p:txBody>
          <a:bodyPr/>
          <a:lstStyle/>
          <a:p>
            <a:r>
              <a:rPr lang="en-US" dirty="0"/>
              <a:t>FTI</a:t>
            </a:r>
          </a:p>
        </p:txBody>
      </p:sp>
      <p:sp>
        <p:nvSpPr>
          <p:cNvPr id="3" name="Content Placeholder 2">
            <a:extLst>
              <a:ext uri="{FF2B5EF4-FFF2-40B4-BE49-F238E27FC236}">
                <a16:creationId xmlns:a16="http://schemas.microsoft.com/office/drawing/2014/main" id="{B2133621-1A22-E549-BBF4-7A9DF10D53A1}"/>
              </a:ext>
            </a:extLst>
          </p:cNvPr>
          <p:cNvSpPr>
            <a:spLocks noGrp="1"/>
          </p:cNvSpPr>
          <p:nvPr>
            <p:ph idx="1"/>
          </p:nvPr>
        </p:nvSpPr>
        <p:spPr/>
        <p:txBody>
          <a:bodyPr/>
          <a:lstStyle/>
          <a:p>
            <a:r>
              <a:rPr lang="en-US" dirty="0"/>
              <a:t>Khalsa’s Follow Through Index</a:t>
            </a:r>
          </a:p>
          <a:p>
            <a:r>
              <a:rPr lang="en-US" dirty="0"/>
              <a:t>It is not a traditional indicator, not a direction, also not a rate of the trend. </a:t>
            </a:r>
          </a:p>
          <a:p>
            <a:r>
              <a:rPr lang="en-US" dirty="0"/>
              <a:t>It is an indicator that when the market shows a trend and did that trend continue for a long time.</a:t>
            </a:r>
          </a:p>
          <a:p>
            <a:r>
              <a:rPr lang="en-US" dirty="0"/>
              <a:t>When a trend stay for a long time, it will present a high FTI value.</a:t>
            </a:r>
          </a:p>
          <a:p>
            <a:r>
              <a:rPr lang="en-US" dirty="0"/>
              <a:t>It has a few subcategory, Lowpass Filtering,, best period, best width, and best FTI.</a:t>
            </a:r>
          </a:p>
          <a:p>
            <a:r>
              <a:rPr lang="en-US" dirty="0"/>
              <a:t>Input parameter: lookback window,  half-length, min period search for max FTI, max period search for max FTI </a:t>
            </a:r>
          </a:p>
          <a:p>
            <a:endParaRPr lang="en-US" dirty="0"/>
          </a:p>
          <a:p>
            <a:endParaRPr lang="en-US" dirty="0"/>
          </a:p>
        </p:txBody>
      </p:sp>
    </p:spTree>
    <p:extLst>
      <p:ext uri="{BB962C8B-B14F-4D97-AF65-F5344CB8AC3E}">
        <p14:creationId xmlns:p14="http://schemas.microsoft.com/office/powerpoint/2010/main" val="233121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BE4A-811E-F849-8550-620D4C53AC8D}"/>
              </a:ext>
            </a:extLst>
          </p:cNvPr>
          <p:cNvSpPr>
            <a:spLocks noGrp="1"/>
          </p:cNvSpPr>
          <p:nvPr>
            <p:ph type="title"/>
          </p:nvPr>
        </p:nvSpPr>
        <p:spPr/>
        <p:txBody>
          <a:bodyPr>
            <a:normAutofit/>
          </a:bodyPr>
          <a:lstStyle/>
          <a:p>
            <a:r>
              <a:rPr lang="en-US" dirty="0"/>
              <a:t>FTI</a:t>
            </a:r>
          </a:p>
        </p:txBody>
      </p:sp>
      <p:sp>
        <p:nvSpPr>
          <p:cNvPr id="7" name="Content Placeholder 6">
            <a:extLst>
              <a:ext uri="{FF2B5EF4-FFF2-40B4-BE49-F238E27FC236}">
                <a16:creationId xmlns:a16="http://schemas.microsoft.com/office/drawing/2014/main" id="{56B807ED-E3FA-4241-86FE-CE99F44C18A1}"/>
              </a:ext>
            </a:extLst>
          </p:cNvPr>
          <p:cNvSpPr>
            <a:spLocks noGrp="1"/>
          </p:cNvSpPr>
          <p:nvPr>
            <p:ph idx="1"/>
          </p:nvPr>
        </p:nvSpPr>
        <p:spPr>
          <a:xfrm>
            <a:off x="1371600" y="1458410"/>
            <a:ext cx="9601200" cy="4408990"/>
          </a:xfrm>
        </p:spPr>
        <p:txBody>
          <a:bodyPr/>
          <a:lstStyle/>
          <a:p>
            <a:r>
              <a:rPr lang="en-US" dirty="0"/>
              <a:t>FTI usually requires a long period of lookback window.</a:t>
            </a:r>
          </a:p>
          <a:p>
            <a:r>
              <a:rPr lang="en-US" dirty="0"/>
              <a:t>It is a regime indicator.</a:t>
            </a:r>
          </a:p>
          <a:p>
            <a:r>
              <a:rPr lang="en-US" dirty="0"/>
              <a:t>It will have a high value once the trend</a:t>
            </a:r>
          </a:p>
          <a:p>
            <a:pPr marL="0" indent="0">
              <a:buNone/>
            </a:pPr>
            <a:r>
              <a:rPr lang="en-US" dirty="0"/>
              <a:t>      the trend keeps going.</a:t>
            </a:r>
          </a:p>
          <a:p>
            <a:r>
              <a:rPr lang="en-US" dirty="0"/>
              <a:t>However, we do not know when it will </a:t>
            </a:r>
          </a:p>
          <a:p>
            <a:pPr marL="0" indent="0">
              <a:buNone/>
            </a:pPr>
            <a:r>
              <a:rPr lang="en-US" dirty="0"/>
              <a:t>      start to drop and when to stop trading</a:t>
            </a:r>
          </a:p>
          <a:p>
            <a:r>
              <a:rPr lang="en-US" dirty="0"/>
              <a:t>So we better use this along with other</a:t>
            </a:r>
          </a:p>
          <a:p>
            <a:pPr marL="0" indent="0">
              <a:buNone/>
            </a:pPr>
            <a:r>
              <a:rPr lang="en-US" dirty="0"/>
              <a:t>      trend-following indicators</a:t>
            </a:r>
          </a:p>
          <a:p>
            <a:r>
              <a:rPr lang="en-US" dirty="0"/>
              <a:t>FTI can give you an overall good picture</a:t>
            </a:r>
          </a:p>
          <a:p>
            <a:pPr marL="0" indent="0">
              <a:buNone/>
            </a:pPr>
            <a:r>
              <a:rPr lang="en-US" dirty="0"/>
              <a:t>      of the stock/ market</a:t>
            </a:r>
          </a:p>
        </p:txBody>
      </p:sp>
      <p:pic>
        <p:nvPicPr>
          <p:cNvPr id="10" name="Picture 9">
            <a:extLst>
              <a:ext uri="{FF2B5EF4-FFF2-40B4-BE49-F238E27FC236}">
                <a16:creationId xmlns:a16="http://schemas.microsoft.com/office/drawing/2014/main" id="{47876441-4099-0042-B5E7-D1E1FC894B53}"/>
              </a:ext>
            </a:extLst>
          </p:cNvPr>
          <p:cNvPicPr>
            <a:picLocks noChangeAspect="1"/>
          </p:cNvPicPr>
          <p:nvPr/>
        </p:nvPicPr>
        <p:blipFill>
          <a:blip r:embed="rId2"/>
          <a:stretch>
            <a:fillRect/>
          </a:stretch>
        </p:blipFill>
        <p:spPr>
          <a:xfrm rot="16200000">
            <a:off x="6878996" y="1319273"/>
            <a:ext cx="3986965" cy="5400554"/>
          </a:xfrm>
          <a:prstGeom prst="rect">
            <a:avLst/>
          </a:prstGeom>
        </p:spPr>
      </p:pic>
    </p:spTree>
    <p:extLst>
      <p:ext uri="{BB962C8B-B14F-4D97-AF65-F5344CB8AC3E}">
        <p14:creationId xmlns:p14="http://schemas.microsoft.com/office/powerpoint/2010/main" val="16570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B17E-4FBE-E342-853B-4BF49E933DEC}"/>
              </a:ext>
            </a:extLst>
          </p:cNvPr>
          <p:cNvSpPr>
            <a:spLocks noGrp="1"/>
          </p:cNvSpPr>
          <p:nvPr>
            <p:ph type="title"/>
          </p:nvPr>
        </p:nvSpPr>
        <p:spPr/>
        <p:txBody>
          <a:bodyPr/>
          <a:lstStyle/>
          <a:p>
            <a:r>
              <a:rPr lang="en-US" dirty="0"/>
              <a:t>Model Evaluation</a:t>
            </a:r>
          </a:p>
        </p:txBody>
      </p:sp>
      <p:sp>
        <p:nvSpPr>
          <p:cNvPr id="3" name="Text Placeholder 2">
            <a:extLst>
              <a:ext uri="{FF2B5EF4-FFF2-40B4-BE49-F238E27FC236}">
                <a16:creationId xmlns:a16="http://schemas.microsoft.com/office/drawing/2014/main" id="{738929C1-0E26-FA45-8DA9-66E24164EAF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8711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46FB-183A-8948-B9B1-8671499C31A7}"/>
              </a:ext>
            </a:extLst>
          </p:cNvPr>
          <p:cNvSpPr>
            <a:spLocks noGrp="1"/>
          </p:cNvSpPr>
          <p:nvPr>
            <p:ph type="title"/>
          </p:nvPr>
        </p:nvSpPr>
        <p:spPr/>
        <p:txBody>
          <a:bodyPr/>
          <a:lstStyle/>
          <a:p>
            <a:r>
              <a:rPr lang="en-US" dirty="0"/>
              <a:t>Base Model VS Indicator Models</a:t>
            </a:r>
          </a:p>
        </p:txBody>
      </p:sp>
      <p:sp>
        <p:nvSpPr>
          <p:cNvPr id="7" name="Content Placeholder 6">
            <a:extLst>
              <a:ext uri="{FF2B5EF4-FFF2-40B4-BE49-F238E27FC236}">
                <a16:creationId xmlns:a16="http://schemas.microsoft.com/office/drawing/2014/main" id="{1DF53AB7-01AD-6648-AEB6-5F405C84A7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56855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A9F-2338-A949-B1FE-7044ED12C317}"/>
              </a:ext>
            </a:extLst>
          </p:cNvPr>
          <p:cNvSpPr>
            <a:spLocks noGrp="1"/>
          </p:cNvSpPr>
          <p:nvPr>
            <p:ph type="title"/>
          </p:nvPr>
        </p:nvSpPr>
        <p:spPr/>
        <p:txBody>
          <a:bodyPr/>
          <a:lstStyle/>
          <a:p>
            <a:r>
              <a:rPr lang="en-US" dirty="0"/>
              <a:t>RMSE</a:t>
            </a:r>
          </a:p>
        </p:txBody>
      </p:sp>
      <p:pic>
        <p:nvPicPr>
          <p:cNvPr id="6" name="Picture 5">
            <a:extLst>
              <a:ext uri="{FF2B5EF4-FFF2-40B4-BE49-F238E27FC236}">
                <a16:creationId xmlns:a16="http://schemas.microsoft.com/office/drawing/2014/main" id="{4EBE5D2D-424A-CB44-8863-6DAB083E5D40}"/>
              </a:ext>
            </a:extLst>
          </p:cNvPr>
          <p:cNvPicPr>
            <a:picLocks noChangeAspect="1"/>
          </p:cNvPicPr>
          <p:nvPr/>
        </p:nvPicPr>
        <p:blipFill>
          <a:blip r:embed="rId2"/>
          <a:stretch>
            <a:fillRect/>
          </a:stretch>
        </p:blipFill>
        <p:spPr>
          <a:xfrm>
            <a:off x="1371600" y="1361084"/>
            <a:ext cx="8476729" cy="4811116"/>
          </a:xfrm>
          <a:prstGeom prst="rect">
            <a:avLst/>
          </a:prstGeom>
        </p:spPr>
      </p:pic>
    </p:spTree>
    <p:extLst>
      <p:ext uri="{BB962C8B-B14F-4D97-AF65-F5344CB8AC3E}">
        <p14:creationId xmlns:p14="http://schemas.microsoft.com/office/powerpoint/2010/main" val="1664868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0C55-9498-0347-B8F7-CD1B6453AAE3}"/>
              </a:ext>
            </a:extLst>
          </p:cNvPr>
          <p:cNvSpPr>
            <a:spLocks noGrp="1"/>
          </p:cNvSpPr>
          <p:nvPr>
            <p:ph type="title"/>
          </p:nvPr>
        </p:nvSpPr>
        <p:spPr/>
        <p:txBody>
          <a:bodyPr/>
          <a:lstStyle/>
          <a:p>
            <a:r>
              <a:rPr lang="en-US" dirty="0" err="1"/>
              <a:t>Spearmanr</a:t>
            </a:r>
            <a:endParaRPr lang="en-US" dirty="0"/>
          </a:p>
        </p:txBody>
      </p:sp>
      <p:pic>
        <p:nvPicPr>
          <p:cNvPr id="5" name="Content Placeholder 4">
            <a:extLst>
              <a:ext uri="{FF2B5EF4-FFF2-40B4-BE49-F238E27FC236}">
                <a16:creationId xmlns:a16="http://schemas.microsoft.com/office/drawing/2014/main" id="{7CF02417-DEAD-514B-A1EF-354E851177CF}"/>
              </a:ext>
            </a:extLst>
          </p:cNvPr>
          <p:cNvPicPr>
            <a:picLocks noGrp="1" noChangeAspect="1"/>
          </p:cNvPicPr>
          <p:nvPr>
            <p:ph idx="1"/>
          </p:nvPr>
        </p:nvPicPr>
        <p:blipFill>
          <a:blip r:embed="rId2"/>
          <a:stretch>
            <a:fillRect/>
          </a:stretch>
        </p:blipFill>
        <p:spPr>
          <a:xfrm>
            <a:off x="1371600" y="1428750"/>
            <a:ext cx="8472791" cy="4808882"/>
          </a:xfrm>
        </p:spPr>
      </p:pic>
    </p:spTree>
    <p:extLst>
      <p:ext uri="{BB962C8B-B14F-4D97-AF65-F5344CB8AC3E}">
        <p14:creationId xmlns:p14="http://schemas.microsoft.com/office/powerpoint/2010/main" val="125016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9FA-3ABD-7541-9AB8-0CEDA645652F}"/>
              </a:ext>
            </a:extLst>
          </p:cNvPr>
          <p:cNvSpPr>
            <a:spLocks noGrp="1"/>
          </p:cNvSpPr>
          <p:nvPr>
            <p:ph type="title"/>
          </p:nvPr>
        </p:nvSpPr>
        <p:spPr/>
        <p:txBody>
          <a:bodyPr/>
          <a:lstStyle/>
          <a:p>
            <a:r>
              <a:rPr lang="en-US" dirty="0"/>
              <a:t>CAGR</a:t>
            </a:r>
          </a:p>
        </p:txBody>
      </p:sp>
      <p:pic>
        <p:nvPicPr>
          <p:cNvPr id="5" name="Content Placeholder 4">
            <a:extLst>
              <a:ext uri="{FF2B5EF4-FFF2-40B4-BE49-F238E27FC236}">
                <a16:creationId xmlns:a16="http://schemas.microsoft.com/office/drawing/2014/main" id="{BC8D6697-86AD-7C41-8483-D351CB72FD7B}"/>
              </a:ext>
            </a:extLst>
          </p:cNvPr>
          <p:cNvPicPr>
            <a:picLocks noGrp="1" noChangeAspect="1"/>
          </p:cNvPicPr>
          <p:nvPr>
            <p:ph idx="1"/>
          </p:nvPr>
        </p:nvPicPr>
        <p:blipFill>
          <a:blip r:embed="rId2"/>
          <a:stretch>
            <a:fillRect/>
          </a:stretch>
        </p:blipFill>
        <p:spPr>
          <a:xfrm>
            <a:off x="1371600" y="1428750"/>
            <a:ext cx="8949447" cy="5079416"/>
          </a:xfrm>
        </p:spPr>
      </p:pic>
    </p:spTree>
    <p:extLst>
      <p:ext uri="{BB962C8B-B14F-4D97-AF65-F5344CB8AC3E}">
        <p14:creationId xmlns:p14="http://schemas.microsoft.com/office/powerpoint/2010/main" val="25590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7-F6C9-864C-9F39-D59979F8B28B}"/>
              </a:ext>
            </a:extLst>
          </p:cNvPr>
          <p:cNvSpPr>
            <a:spLocks noGrp="1"/>
          </p:cNvSpPr>
          <p:nvPr>
            <p:ph type="title"/>
          </p:nvPr>
        </p:nvSpPr>
        <p:spPr/>
        <p:txBody>
          <a:bodyPr/>
          <a:lstStyle/>
          <a:p>
            <a:r>
              <a:rPr lang="en-US" dirty="0"/>
              <a:t>Talib RSI VS Timothy RSI</a:t>
            </a:r>
          </a:p>
        </p:txBody>
      </p:sp>
      <p:sp>
        <p:nvSpPr>
          <p:cNvPr id="7" name="Content Placeholder 6">
            <a:extLst>
              <a:ext uri="{FF2B5EF4-FFF2-40B4-BE49-F238E27FC236}">
                <a16:creationId xmlns:a16="http://schemas.microsoft.com/office/drawing/2014/main" id="{3358ABB5-F34F-9E45-AD57-F2D39128C61B}"/>
              </a:ext>
            </a:extLst>
          </p:cNvPr>
          <p:cNvSpPr>
            <a:spLocks noGrp="1"/>
          </p:cNvSpPr>
          <p:nvPr>
            <p:ph idx="1"/>
          </p:nvPr>
        </p:nvSpPr>
        <p:spPr/>
        <p:txBody>
          <a:bodyPr/>
          <a:lstStyle/>
          <a:p>
            <a:r>
              <a:rPr lang="en-US" dirty="0"/>
              <a:t>We have two way of calculating RSI, one with Talib and one with Timothy way.</a:t>
            </a:r>
          </a:p>
          <a:p>
            <a:r>
              <a:rPr lang="en-US" dirty="0"/>
              <a:t>Lets see which output works better during the training.</a:t>
            </a:r>
          </a:p>
        </p:txBody>
      </p:sp>
    </p:spTree>
    <p:extLst>
      <p:ext uri="{BB962C8B-B14F-4D97-AF65-F5344CB8AC3E}">
        <p14:creationId xmlns:p14="http://schemas.microsoft.com/office/powerpoint/2010/main" val="1376236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9FDB-BB30-A741-BEB0-818022329998}"/>
              </a:ext>
            </a:extLst>
          </p:cNvPr>
          <p:cNvSpPr>
            <a:spLocks noGrp="1"/>
          </p:cNvSpPr>
          <p:nvPr>
            <p:ph type="title"/>
          </p:nvPr>
        </p:nvSpPr>
        <p:spPr/>
        <p:txBody>
          <a:bodyPr/>
          <a:lstStyle/>
          <a:p>
            <a:r>
              <a:rPr lang="en-US" dirty="0" err="1"/>
              <a:t>Introducation</a:t>
            </a:r>
            <a:endParaRPr lang="en-US" dirty="0"/>
          </a:p>
        </p:txBody>
      </p:sp>
      <p:sp>
        <p:nvSpPr>
          <p:cNvPr id="3" name="Text Placeholder 2">
            <a:extLst>
              <a:ext uri="{FF2B5EF4-FFF2-40B4-BE49-F238E27FC236}">
                <a16:creationId xmlns:a16="http://schemas.microsoft.com/office/drawing/2014/main" id="{C7EC0FA3-4A02-A145-AB16-1CBD7E3B17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497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AC50-9F1A-F745-A09D-28CA341E84D7}"/>
              </a:ext>
            </a:extLst>
          </p:cNvPr>
          <p:cNvSpPr>
            <a:spLocks noGrp="1"/>
          </p:cNvSpPr>
          <p:nvPr>
            <p:ph type="title"/>
          </p:nvPr>
        </p:nvSpPr>
        <p:spPr/>
        <p:txBody>
          <a:bodyPr/>
          <a:lstStyle/>
          <a:p>
            <a:r>
              <a:rPr lang="en-US" dirty="0"/>
              <a:t>RMSE</a:t>
            </a:r>
          </a:p>
        </p:txBody>
      </p:sp>
      <p:pic>
        <p:nvPicPr>
          <p:cNvPr id="4" name="Content Placeholder 4">
            <a:extLst>
              <a:ext uri="{FF2B5EF4-FFF2-40B4-BE49-F238E27FC236}">
                <a16:creationId xmlns:a16="http://schemas.microsoft.com/office/drawing/2014/main" id="{D0A05F66-0064-224A-B359-E5431F72C64D}"/>
              </a:ext>
            </a:extLst>
          </p:cNvPr>
          <p:cNvPicPr>
            <a:picLocks noGrp="1" noChangeAspect="1"/>
          </p:cNvPicPr>
          <p:nvPr>
            <p:ph idx="1"/>
          </p:nvPr>
        </p:nvPicPr>
        <p:blipFill>
          <a:blip r:embed="rId2"/>
          <a:stretch>
            <a:fillRect/>
          </a:stretch>
        </p:blipFill>
        <p:spPr>
          <a:xfrm>
            <a:off x="1371600" y="1428750"/>
            <a:ext cx="7955642" cy="4515365"/>
          </a:xfrm>
        </p:spPr>
      </p:pic>
    </p:spTree>
    <p:extLst>
      <p:ext uri="{BB962C8B-B14F-4D97-AF65-F5344CB8AC3E}">
        <p14:creationId xmlns:p14="http://schemas.microsoft.com/office/powerpoint/2010/main" val="1057395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C23F-DD3F-B944-899C-57716FFC8A95}"/>
              </a:ext>
            </a:extLst>
          </p:cNvPr>
          <p:cNvSpPr>
            <a:spLocks noGrp="1"/>
          </p:cNvSpPr>
          <p:nvPr>
            <p:ph type="title"/>
          </p:nvPr>
        </p:nvSpPr>
        <p:spPr/>
        <p:txBody>
          <a:bodyPr/>
          <a:lstStyle/>
          <a:p>
            <a:r>
              <a:rPr lang="en-US" dirty="0"/>
              <a:t>CAGR</a:t>
            </a:r>
          </a:p>
        </p:txBody>
      </p:sp>
      <p:pic>
        <p:nvPicPr>
          <p:cNvPr id="5" name="Content Placeholder 4">
            <a:extLst>
              <a:ext uri="{FF2B5EF4-FFF2-40B4-BE49-F238E27FC236}">
                <a16:creationId xmlns:a16="http://schemas.microsoft.com/office/drawing/2014/main" id="{ED2D300C-CA03-D44F-A106-E857EB6F9251}"/>
              </a:ext>
            </a:extLst>
          </p:cNvPr>
          <p:cNvPicPr>
            <a:picLocks noGrp="1" noChangeAspect="1"/>
          </p:cNvPicPr>
          <p:nvPr>
            <p:ph idx="1"/>
          </p:nvPr>
        </p:nvPicPr>
        <p:blipFill>
          <a:blip r:embed="rId2"/>
          <a:stretch>
            <a:fillRect/>
          </a:stretch>
        </p:blipFill>
        <p:spPr>
          <a:xfrm>
            <a:off x="1371600" y="1428750"/>
            <a:ext cx="7955642" cy="4515365"/>
          </a:xfrm>
        </p:spPr>
      </p:pic>
    </p:spTree>
    <p:extLst>
      <p:ext uri="{BB962C8B-B14F-4D97-AF65-F5344CB8AC3E}">
        <p14:creationId xmlns:p14="http://schemas.microsoft.com/office/powerpoint/2010/main" val="3265833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AC0C-FC3A-CD46-95DA-484FB9CF7FA4}"/>
              </a:ext>
            </a:extLst>
          </p:cNvPr>
          <p:cNvSpPr>
            <a:spLocks noGrp="1"/>
          </p:cNvSpPr>
          <p:nvPr>
            <p:ph type="title"/>
          </p:nvPr>
        </p:nvSpPr>
        <p:spPr/>
        <p:txBody>
          <a:bodyPr/>
          <a:lstStyle/>
          <a:p>
            <a:r>
              <a:rPr lang="en-US" dirty="0"/>
              <a:t>Model Explanation</a:t>
            </a:r>
          </a:p>
        </p:txBody>
      </p:sp>
      <p:sp>
        <p:nvSpPr>
          <p:cNvPr id="3" name="Text Placeholder 2">
            <a:extLst>
              <a:ext uri="{FF2B5EF4-FFF2-40B4-BE49-F238E27FC236}">
                <a16:creationId xmlns:a16="http://schemas.microsoft.com/office/drawing/2014/main" id="{6552AB51-BFC8-2D4D-9E6C-F3444A4135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84326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436-E58C-9B4C-93AD-34D4FB30E37F}"/>
              </a:ext>
            </a:extLst>
          </p:cNvPr>
          <p:cNvSpPr>
            <a:spLocks noGrp="1"/>
          </p:cNvSpPr>
          <p:nvPr>
            <p:ph type="title"/>
          </p:nvPr>
        </p:nvSpPr>
        <p:spPr/>
        <p:txBody>
          <a:bodyPr>
            <a:normAutofit fontScale="90000"/>
          </a:bodyPr>
          <a:lstStyle/>
          <a:p>
            <a:r>
              <a:rPr lang="en-US" dirty="0"/>
              <a:t>SHAP</a:t>
            </a:r>
            <a:br>
              <a:rPr lang="en-US" dirty="0"/>
            </a:br>
            <a:r>
              <a:rPr lang="en-CA" sz="3600" dirty="0" err="1"/>
              <a:t>SHapley</a:t>
            </a:r>
            <a:r>
              <a:rPr lang="en-CA" sz="3600" dirty="0"/>
              <a:t> Additive </a:t>
            </a:r>
            <a:r>
              <a:rPr lang="en-CA" sz="3600" dirty="0" err="1"/>
              <a:t>exPlanations</a:t>
            </a:r>
            <a:br>
              <a:rPr lang="en-CA" dirty="0"/>
            </a:br>
            <a:endParaRPr lang="en-US" dirty="0"/>
          </a:p>
        </p:txBody>
      </p:sp>
      <p:sp>
        <p:nvSpPr>
          <p:cNvPr id="3" name="Content Placeholder 2">
            <a:extLst>
              <a:ext uri="{FF2B5EF4-FFF2-40B4-BE49-F238E27FC236}">
                <a16:creationId xmlns:a16="http://schemas.microsoft.com/office/drawing/2014/main" id="{46AD9C47-2018-9A4D-9B1B-3FD194278FCF}"/>
              </a:ext>
            </a:extLst>
          </p:cNvPr>
          <p:cNvSpPr>
            <a:spLocks noGrp="1"/>
          </p:cNvSpPr>
          <p:nvPr>
            <p:ph idx="1"/>
          </p:nvPr>
        </p:nvSpPr>
        <p:spPr/>
        <p:txBody>
          <a:bodyPr/>
          <a:lstStyle/>
          <a:p>
            <a:r>
              <a:rPr lang="en-US" dirty="0"/>
              <a:t>SHAP is used to calculate the contribution of each feature to the prediction.</a:t>
            </a:r>
          </a:p>
          <a:p>
            <a:r>
              <a:rPr lang="en-US" dirty="0"/>
              <a:t>SHAP calculated Shapley values.</a:t>
            </a:r>
          </a:p>
          <a:p>
            <a:r>
              <a:rPr lang="en-US" dirty="0"/>
              <a:t>It is an additive feature attribution, and it takes the advantage of both LIME and Shapley, which only operates on the sample.</a:t>
            </a:r>
          </a:p>
        </p:txBody>
      </p:sp>
    </p:spTree>
    <p:extLst>
      <p:ext uri="{BB962C8B-B14F-4D97-AF65-F5344CB8AC3E}">
        <p14:creationId xmlns:p14="http://schemas.microsoft.com/office/powerpoint/2010/main" val="162495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070C-F9F2-7F4E-AF63-0B219ED2EEF7}"/>
              </a:ext>
            </a:extLst>
          </p:cNvPr>
          <p:cNvSpPr>
            <a:spLocks noGrp="1"/>
          </p:cNvSpPr>
          <p:nvPr>
            <p:ph type="title"/>
          </p:nvPr>
        </p:nvSpPr>
        <p:spPr/>
        <p:txBody>
          <a:bodyPr/>
          <a:lstStyle/>
          <a:p>
            <a:r>
              <a:rPr lang="en-US" dirty="0"/>
              <a:t>Shapley</a:t>
            </a:r>
          </a:p>
        </p:txBody>
      </p:sp>
      <p:sp>
        <p:nvSpPr>
          <p:cNvPr id="3" name="Content Placeholder 2">
            <a:extLst>
              <a:ext uri="{FF2B5EF4-FFF2-40B4-BE49-F238E27FC236}">
                <a16:creationId xmlns:a16="http://schemas.microsoft.com/office/drawing/2014/main" id="{721F5152-70E0-A34E-95F2-B371B2D2745C}"/>
              </a:ext>
            </a:extLst>
          </p:cNvPr>
          <p:cNvSpPr>
            <a:spLocks noGrp="1"/>
          </p:cNvSpPr>
          <p:nvPr>
            <p:ph idx="1"/>
          </p:nvPr>
        </p:nvSpPr>
        <p:spPr/>
        <p:txBody>
          <a:bodyPr/>
          <a:lstStyle/>
          <a:p>
            <a:r>
              <a:rPr lang="en-CA" dirty="0"/>
              <a:t>The Shapley value is the average marginal contribution of a feature value across all possible coalitions.</a:t>
            </a:r>
            <a:endParaRPr lang="en-US" dirty="0"/>
          </a:p>
          <a:p>
            <a:r>
              <a:rPr lang="en-US" dirty="0"/>
              <a:t>Random permutation of features</a:t>
            </a:r>
          </a:p>
          <a:p>
            <a:r>
              <a:rPr lang="en-US" dirty="0"/>
              <a:t>Pick a random sample</a:t>
            </a:r>
          </a:p>
          <a:p>
            <a:r>
              <a:rPr lang="en-US" dirty="0"/>
              <a:t>Take some features value from the random vector and some from the original vector</a:t>
            </a:r>
          </a:p>
        </p:txBody>
      </p:sp>
    </p:spTree>
    <p:extLst>
      <p:ext uri="{BB962C8B-B14F-4D97-AF65-F5344CB8AC3E}">
        <p14:creationId xmlns:p14="http://schemas.microsoft.com/office/powerpoint/2010/main" val="3090707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60C6-C93B-3641-BC56-42F183E79B4C}"/>
              </a:ext>
            </a:extLst>
          </p:cNvPr>
          <p:cNvSpPr>
            <a:spLocks noGrp="1"/>
          </p:cNvSpPr>
          <p:nvPr>
            <p:ph type="title"/>
          </p:nvPr>
        </p:nvSpPr>
        <p:spPr/>
        <p:txBody>
          <a:bodyPr/>
          <a:lstStyle/>
          <a:p>
            <a:r>
              <a:rPr lang="en-US" dirty="0"/>
              <a:t>SHAP</a:t>
            </a:r>
          </a:p>
        </p:txBody>
      </p:sp>
      <p:sp>
        <p:nvSpPr>
          <p:cNvPr id="3" name="Content Placeholder 2">
            <a:extLst>
              <a:ext uri="{FF2B5EF4-FFF2-40B4-BE49-F238E27FC236}">
                <a16:creationId xmlns:a16="http://schemas.microsoft.com/office/drawing/2014/main" id="{65C4FB0D-E115-A04D-9CA3-99C29973BFAE}"/>
              </a:ext>
            </a:extLst>
          </p:cNvPr>
          <p:cNvSpPr>
            <a:spLocks noGrp="1"/>
          </p:cNvSpPr>
          <p:nvPr>
            <p:ph idx="1"/>
          </p:nvPr>
        </p:nvSpPr>
        <p:spPr>
          <a:xfrm>
            <a:off x="1371600" y="1698171"/>
            <a:ext cx="9601200" cy="4169229"/>
          </a:xfrm>
        </p:spPr>
        <p:txBody>
          <a:bodyPr/>
          <a:lstStyle/>
          <a:p>
            <a:r>
              <a:rPr lang="en-CA" dirty="0"/>
              <a:t>The summary plot shows feature importance with feature effects. Each point on the summary plot is a Shapley value for a feature and an instance. The color represents the values of the feature from low to high. Points are jittered in y-axis direction, so we see the distribution of Shapley values per feature. The features are ordered according to their importance.</a:t>
            </a:r>
            <a:endParaRPr lang="en-US" dirty="0"/>
          </a:p>
        </p:txBody>
      </p:sp>
    </p:spTree>
    <p:extLst>
      <p:ext uri="{BB962C8B-B14F-4D97-AF65-F5344CB8AC3E}">
        <p14:creationId xmlns:p14="http://schemas.microsoft.com/office/powerpoint/2010/main" val="207724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424-D25A-F245-B768-CFED14B898D0}"/>
              </a:ext>
            </a:extLst>
          </p:cNvPr>
          <p:cNvSpPr>
            <a:spLocks noGrp="1"/>
          </p:cNvSpPr>
          <p:nvPr>
            <p:ph type="title"/>
          </p:nvPr>
        </p:nvSpPr>
        <p:spPr/>
        <p:txBody>
          <a:bodyPr/>
          <a:lstStyle/>
          <a:p>
            <a:r>
              <a:rPr lang="en-US" dirty="0"/>
              <a:t>Cases selection</a:t>
            </a:r>
          </a:p>
        </p:txBody>
      </p:sp>
      <p:sp>
        <p:nvSpPr>
          <p:cNvPr id="3" name="Content Placeholder 2">
            <a:extLst>
              <a:ext uri="{FF2B5EF4-FFF2-40B4-BE49-F238E27FC236}">
                <a16:creationId xmlns:a16="http://schemas.microsoft.com/office/drawing/2014/main" id="{A5D6D137-56C3-5840-BBA9-6A459B31064E}"/>
              </a:ext>
            </a:extLst>
          </p:cNvPr>
          <p:cNvSpPr>
            <a:spLocks noGrp="1"/>
          </p:cNvSpPr>
          <p:nvPr>
            <p:ph idx="1"/>
          </p:nvPr>
        </p:nvSpPr>
        <p:spPr>
          <a:xfrm>
            <a:off x="1371600" y="1481559"/>
            <a:ext cx="9601200" cy="4385841"/>
          </a:xfrm>
        </p:spPr>
        <p:txBody>
          <a:bodyPr>
            <a:normAutofit/>
          </a:bodyPr>
          <a:lstStyle/>
          <a:p>
            <a:r>
              <a:rPr lang="en-US" dirty="0"/>
              <a:t>We selected TSLA, TLT, RUT, BA and BAC, 4 stocks and run the SHAP model because they have highest and lowest CAGR and highest and lowest </a:t>
            </a:r>
            <a:r>
              <a:rPr lang="en-US" dirty="0" err="1"/>
              <a:t>sharpe</a:t>
            </a:r>
            <a:r>
              <a:rPr lang="en-US" dirty="0"/>
              <a:t> ratio respectively.</a:t>
            </a:r>
          </a:p>
          <a:p>
            <a:r>
              <a:rPr lang="en-US" dirty="0"/>
              <a:t>I will show a few interesting plots from each model to better indicate the SHAP model and the effect of inclusion of new indicators.</a:t>
            </a:r>
          </a:p>
          <a:p>
            <a:r>
              <a:rPr lang="en-US" dirty="0"/>
              <a:t>Few tickers with test </a:t>
            </a:r>
            <a:r>
              <a:rPr lang="en-US" dirty="0" err="1"/>
              <a:t>sharpe</a:t>
            </a:r>
            <a:r>
              <a:rPr lang="en-US" dirty="0"/>
              <a:t> ratio, may be </a:t>
            </a:r>
          </a:p>
          <a:p>
            <a:r>
              <a:rPr lang="en-US" dirty="0"/>
              <a:t>TSLA CAGR has high CAGR, but </a:t>
            </a:r>
            <a:r>
              <a:rPr lang="en-US" dirty="0" err="1"/>
              <a:t>sharpe</a:t>
            </a:r>
            <a:r>
              <a:rPr lang="en-US" dirty="0"/>
              <a:t> ratio shows a great volatility </a:t>
            </a:r>
          </a:p>
          <a:p>
            <a:r>
              <a:rPr lang="en-US" dirty="0"/>
              <a:t>We noticed that BA( Boeing) and BAC(Bank of America Corp) has a negative test </a:t>
            </a:r>
            <a:r>
              <a:rPr lang="en-US" dirty="0" err="1"/>
              <a:t>sharpe</a:t>
            </a:r>
            <a:r>
              <a:rPr lang="en-US" dirty="0"/>
              <a:t> ratio, they tend to be  mean reverting stocks</a:t>
            </a:r>
          </a:p>
          <a:p>
            <a:endParaRPr lang="en-US" dirty="0"/>
          </a:p>
        </p:txBody>
      </p:sp>
      <p:pic>
        <p:nvPicPr>
          <p:cNvPr id="5" name="Picture 4">
            <a:extLst>
              <a:ext uri="{FF2B5EF4-FFF2-40B4-BE49-F238E27FC236}">
                <a16:creationId xmlns:a16="http://schemas.microsoft.com/office/drawing/2014/main" id="{AF22E0AA-0F5D-774F-BB44-7CBFED705F88}"/>
              </a:ext>
            </a:extLst>
          </p:cNvPr>
          <p:cNvPicPr>
            <a:picLocks noChangeAspect="1"/>
          </p:cNvPicPr>
          <p:nvPr/>
        </p:nvPicPr>
        <p:blipFill>
          <a:blip r:embed="rId2"/>
          <a:stretch>
            <a:fillRect/>
          </a:stretch>
        </p:blipFill>
        <p:spPr>
          <a:xfrm>
            <a:off x="1762245" y="4686301"/>
            <a:ext cx="5778500" cy="1955800"/>
          </a:xfrm>
          <a:prstGeom prst="rect">
            <a:avLst/>
          </a:prstGeom>
        </p:spPr>
      </p:pic>
    </p:spTree>
    <p:extLst>
      <p:ext uri="{BB962C8B-B14F-4D97-AF65-F5344CB8AC3E}">
        <p14:creationId xmlns:p14="http://schemas.microsoft.com/office/powerpoint/2010/main" val="2444500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1008434" y="607979"/>
            <a:ext cx="10175132" cy="2125494"/>
          </a:xfrm>
        </p:spPr>
        <p:txBody>
          <a:bodyPr/>
          <a:lstStyle/>
          <a:p>
            <a:r>
              <a:rPr lang="en-US" dirty="0"/>
              <a:t>TLT Ridge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stretch>
            <a:fillRect/>
          </a:stretch>
        </p:blipFill>
        <p:spPr>
          <a:xfrm>
            <a:off x="4719800" y="3676021"/>
            <a:ext cx="2901416" cy="257400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stretch>
            <a:fillRect/>
          </a:stretch>
        </p:blipFill>
        <p:spPr>
          <a:xfrm>
            <a:off x="8512474" y="3676021"/>
            <a:ext cx="2745600" cy="2574000"/>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stretch>
            <a:fillRect/>
          </a:stretch>
        </p:blipFill>
        <p:spPr>
          <a:xfrm>
            <a:off x="1082942" y="3676021"/>
            <a:ext cx="2745600" cy="2574000"/>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stretch>
            <a:fillRect/>
          </a:stretch>
        </p:blipFill>
        <p:spPr>
          <a:xfrm>
            <a:off x="1082942" y="1447800"/>
            <a:ext cx="7124700" cy="1981200"/>
          </a:xfrm>
          <a:prstGeom prst="rect">
            <a:avLst/>
          </a:prstGeom>
        </p:spPr>
      </p:pic>
    </p:spTree>
    <p:extLst>
      <p:ext uri="{BB962C8B-B14F-4D97-AF65-F5344CB8AC3E}">
        <p14:creationId xmlns:p14="http://schemas.microsoft.com/office/powerpoint/2010/main" val="3639426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FB4F-45CD-024F-AF12-DF651C957C4B}"/>
              </a:ext>
            </a:extLst>
          </p:cNvPr>
          <p:cNvSpPr>
            <a:spLocks noGrp="1"/>
          </p:cNvSpPr>
          <p:nvPr>
            <p:ph type="title"/>
          </p:nvPr>
        </p:nvSpPr>
        <p:spPr/>
        <p:txBody>
          <a:bodyPr/>
          <a:lstStyle/>
          <a:p>
            <a:r>
              <a:rPr lang="en-US" dirty="0"/>
              <a:t>RUT RF Model</a:t>
            </a:r>
          </a:p>
        </p:txBody>
      </p:sp>
      <p:pic>
        <p:nvPicPr>
          <p:cNvPr id="5" name="Content Placeholder 4">
            <a:extLst>
              <a:ext uri="{FF2B5EF4-FFF2-40B4-BE49-F238E27FC236}">
                <a16:creationId xmlns:a16="http://schemas.microsoft.com/office/drawing/2014/main" id="{907F2BA4-5010-794F-B7C7-37927102634C}"/>
              </a:ext>
            </a:extLst>
          </p:cNvPr>
          <p:cNvPicPr>
            <a:picLocks noGrp="1" noChangeAspect="1"/>
          </p:cNvPicPr>
          <p:nvPr>
            <p:ph idx="1"/>
          </p:nvPr>
        </p:nvPicPr>
        <p:blipFill>
          <a:blip r:embed="rId2"/>
          <a:stretch>
            <a:fillRect/>
          </a:stretch>
        </p:blipFill>
        <p:spPr>
          <a:xfrm>
            <a:off x="4808087" y="3598200"/>
            <a:ext cx="2901415" cy="2574000"/>
          </a:xfrm>
        </p:spPr>
      </p:pic>
      <p:pic>
        <p:nvPicPr>
          <p:cNvPr id="7" name="Picture 6">
            <a:extLst>
              <a:ext uri="{FF2B5EF4-FFF2-40B4-BE49-F238E27FC236}">
                <a16:creationId xmlns:a16="http://schemas.microsoft.com/office/drawing/2014/main" id="{A484D5AD-EE3E-1442-AE96-9DCCA349B633}"/>
              </a:ext>
            </a:extLst>
          </p:cNvPr>
          <p:cNvPicPr>
            <a:picLocks noChangeAspect="1"/>
          </p:cNvPicPr>
          <p:nvPr/>
        </p:nvPicPr>
        <p:blipFill>
          <a:blip r:embed="rId3"/>
          <a:stretch>
            <a:fillRect/>
          </a:stretch>
        </p:blipFill>
        <p:spPr>
          <a:xfrm>
            <a:off x="8400389" y="3598200"/>
            <a:ext cx="2745600" cy="2574000"/>
          </a:xfrm>
          <a:prstGeom prst="rect">
            <a:avLst/>
          </a:prstGeom>
        </p:spPr>
      </p:pic>
      <p:pic>
        <p:nvPicPr>
          <p:cNvPr id="9" name="Picture 8">
            <a:extLst>
              <a:ext uri="{FF2B5EF4-FFF2-40B4-BE49-F238E27FC236}">
                <a16:creationId xmlns:a16="http://schemas.microsoft.com/office/drawing/2014/main" id="{C80D1014-1206-4A41-BDFD-651DEA15CC01}"/>
              </a:ext>
            </a:extLst>
          </p:cNvPr>
          <p:cNvPicPr>
            <a:picLocks noChangeAspect="1"/>
          </p:cNvPicPr>
          <p:nvPr/>
        </p:nvPicPr>
        <p:blipFill>
          <a:blip r:embed="rId4"/>
          <a:stretch>
            <a:fillRect/>
          </a:stretch>
        </p:blipFill>
        <p:spPr>
          <a:xfrm>
            <a:off x="1371600" y="3598200"/>
            <a:ext cx="2745600" cy="2574000"/>
          </a:xfrm>
          <a:prstGeom prst="rect">
            <a:avLst/>
          </a:prstGeom>
        </p:spPr>
      </p:pic>
      <p:pic>
        <p:nvPicPr>
          <p:cNvPr id="11" name="Picture 10">
            <a:extLst>
              <a:ext uri="{FF2B5EF4-FFF2-40B4-BE49-F238E27FC236}">
                <a16:creationId xmlns:a16="http://schemas.microsoft.com/office/drawing/2014/main" id="{2E1E5226-272F-0C47-8E91-2DF47AC4871E}"/>
              </a:ext>
            </a:extLst>
          </p:cNvPr>
          <p:cNvPicPr>
            <a:picLocks noChangeAspect="1"/>
          </p:cNvPicPr>
          <p:nvPr/>
        </p:nvPicPr>
        <p:blipFill>
          <a:blip r:embed="rId5"/>
          <a:stretch>
            <a:fillRect/>
          </a:stretch>
        </p:blipFill>
        <p:spPr>
          <a:xfrm>
            <a:off x="1371600" y="1397858"/>
            <a:ext cx="7188200" cy="1955800"/>
          </a:xfrm>
          <a:prstGeom prst="rect">
            <a:avLst/>
          </a:prstGeom>
        </p:spPr>
      </p:pic>
    </p:spTree>
    <p:extLst>
      <p:ext uri="{BB962C8B-B14F-4D97-AF65-F5344CB8AC3E}">
        <p14:creationId xmlns:p14="http://schemas.microsoft.com/office/powerpoint/2010/main" val="600383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CA02-87BA-4F48-95A4-B0DC7B7CC494}"/>
              </a:ext>
            </a:extLst>
          </p:cNvPr>
          <p:cNvSpPr>
            <a:spLocks noGrp="1"/>
          </p:cNvSpPr>
          <p:nvPr>
            <p:ph type="title"/>
          </p:nvPr>
        </p:nvSpPr>
        <p:spPr/>
        <p:txBody>
          <a:bodyPr/>
          <a:lstStyle/>
          <a:p>
            <a:r>
              <a:rPr lang="en-US" dirty="0"/>
              <a:t>TSLA GB  Model</a:t>
            </a:r>
          </a:p>
        </p:txBody>
      </p:sp>
      <p:pic>
        <p:nvPicPr>
          <p:cNvPr id="5" name="Content Placeholder 4">
            <a:extLst>
              <a:ext uri="{FF2B5EF4-FFF2-40B4-BE49-F238E27FC236}">
                <a16:creationId xmlns:a16="http://schemas.microsoft.com/office/drawing/2014/main" id="{B84838E0-362F-9E47-AF01-6678579CC31B}"/>
              </a:ext>
            </a:extLst>
          </p:cNvPr>
          <p:cNvPicPr>
            <a:picLocks noGrp="1" noChangeAspect="1"/>
          </p:cNvPicPr>
          <p:nvPr>
            <p:ph idx="1"/>
          </p:nvPr>
        </p:nvPicPr>
        <p:blipFill>
          <a:blip r:embed="rId2"/>
          <a:stretch>
            <a:fillRect/>
          </a:stretch>
        </p:blipFill>
        <p:spPr>
          <a:xfrm>
            <a:off x="5036422" y="3605400"/>
            <a:ext cx="2893300" cy="2566800"/>
          </a:xfrm>
        </p:spPr>
      </p:pic>
      <p:pic>
        <p:nvPicPr>
          <p:cNvPr id="7" name="Picture 6">
            <a:extLst>
              <a:ext uri="{FF2B5EF4-FFF2-40B4-BE49-F238E27FC236}">
                <a16:creationId xmlns:a16="http://schemas.microsoft.com/office/drawing/2014/main" id="{BBA1BE22-362D-BC41-B44C-59DC5F61CCF5}"/>
              </a:ext>
            </a:extLst>
          </p:cNvPr>
          <p:cNvPicPr>
            <a:picLocks noChangeAspect="1"/>
          </p:cNvPicPr>
          <p:nvPr/>
        </p:nvPicPr>
        <p:blipFill>
          <a:blip r:embed="rId3"/>
          <a:stretch>
            <a:fillRect/>
          </a:stretch>
        </p:blipFill>
        <p:spPr>
          <a:xfrm>
            <a:off x="1459258" y="3566627"/>
            <a:ext cx="2737920" cy="2566800"/>
          </a:xfrm>
          <a:prstGeom prst="rect">
            <a:avLst/>
          </a:prstGeom>
        </p:spPr>
      </p:pic>
      <p:pic>
        <p:nvPicPr>
          <p:cNvPr id="9" name="Picture 8">
            <a:extLst>
              <a:ext uri="{FF2B5EF4-FFF2-40B4-BE49-F238E27FC236}">
                <a16:creationId xmlns:a16="http://schemas.microsoft.com/office/drawing/2014/main" id="{3B1F83F7-0159-F444-89DC-D548DB2A37C6}"/>
              </a:ext>
            </a:extLst>
          </p:cNvPr>
          <p:cNvPicPr>
            <a:picLocks noChangeAspect="1"/>
          </p:cNvPicPr>
          <p:nvPr/>
        </p:nvPicPr>
        <p:blipFill>
          <a:blip r:embed="rId4"/>
          <a:stretch>
            <a:fillRect/>
          </a:stretch>
        </p:blipFill>
        <p:spPr>
          <a:xfrm>
            <a:off x="8768966" y="3566627"/>
            <a:ext cx="2737920" cy="2566800"/>
          </a:xfrm>
          <a:prstGeom prst="rect">
            <a:avLst/>
          </a:prstGeom>
        </p:spPr>
      </p:pic>
      <p:pic>
        <p:nvPicPr>
          <p:cNvPr id="11" name="Picture 10">
            <a:extLst>
              <a:ext uri="{FF2B5EF4-FFF2-40B4-BE49-F238E27FC236}">
                <a16:creationId xmlns:a16="http://schemas.microsoft.com/office/drawing/2014/main" id="{225D6391-D6D4-6747-BFC2-3DCEFC2922F7}"/>
              </a:ext>
            </a:extLst>
          </p:cNvPr>
          <p:cNvPicPr>
            <a:picLocks noChangeAspect="1"/>
          </p:cNvPicPr>
          <p:nvPr/>
        </p:nvPicPr>
        <p:blipFill>
          <a:blip r:embed="rId5"/>
          <a:stretch>
            <a:fillRect/>
          </a:stretch>
        </p:blipFill>
        <p:spPr>
          <a:xfrm>
            <a:off x="1459258" y="1386373"/>
            <a:ext cx="7569200" cy="1905000"/>
          </a:xfrm>
          <a:prstGeom prst="rect">
            <a:avLst/>
          </a:prstGeom>
        </p:spPr>
      </p:pic>
    </p:spTree>
    <p:extLst>
      <p:ext uri="{BB962C8B-B14F-4D97-AF65-F5344CB8AC3E}">
        <p14:creationId xmlns:p14="http://schemas.microsoft.com/office/powerpoint/2010/main" val="2755917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A24-2224-C846-8675-A32C53F90F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F4847C-84D6-FE47-82B8-E617193FA657}"/>
              </a:ext>
            </a:extLst>
          </p:cNvPr>
          <p:cNvSpPr>
            <a:spLocks noGrp="1"/>
          </p:cNvSpPr>
          <p:nvPr>
            <p:ph idx="1"/>
          </p:nvPr>
        </p:nvSpPr>
        <p:spPr>
          <a:xfrm>
            <a:off x="1371600" y="1655180"/>
            <a:ext cx="9601200" cy="4212220"/>
          </a:xfrm>
        </p:spPr>
        <p:txBody>
          <a:bodyPr>
            <a:normAutofit lnSpcReduction="10000"/>
          </a:bodyPr>
          <a:lstStyle/>
          <a:p>
            <a:r>
              <a:rPr lang="en-US" dirty="0"/>
              <a:t>This project is a indicator analysis.</a:t>
            </a:r>
          </a:p>
          <a:p>
            <a:r>
              <a:rPr lang="en-US" dirty="0"/>
              <a:t>Machine learning is trained on the data with different indicators to determine whether the indicators boost the metrics. Also, a comparison between Timothy indicators and Talib indicators will be conducted (RSI).</a:t>
            </a:r>
          </a:p>
          <a:p>
            <a:r>
              <a:rPr lang="en-US" dirty="0"/>
              <a:t>Model explanation is applied on the model with selected indicators to see how the extra information affect the model.</a:t>
            </a:r>
          </a:p>
          <a:p>
            <a:r>
              <a:rPr lang="en-US" dirty="0"/>
              <a:t>For this project, C++ is used for the indicators and Python for modelling and evaluation.</a:t>
            </a:r>
          </a:p>
          <a:p>
            <a:r>
              <a:rPr lang="en-US" dirty="0"/>
              <a:t>The project can also be found: </a:t>
            </a:r>
            <a:r>
              <a:rPr lang="en-US" dirty="0">
                <a:hlinkClick r:id="rId2"/>
              </a:rPr>
              <a:t>https://github.com/harrisyang611/timothy_final_project</a:t>
            </a:r>
            <a:endParaRPr lang="en-US" dirty="0"/>
          </a:p>
          <a:p>
            <a:r>
              <a:rPr lang="en-US" dirty="0"/>
              <a:t>With the timothy compiled packages: </a:t>
            </a:r>
            <a:r>
              <a:rPr lang="en-US" dirty="0">
                <a:hlinkClick r:id="rId3"/>
              </a:rPr>
              <a:t>https://github.com/harrisyang611/timothy_master_indicator</a:t>
            </a: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993614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A4F3-BF08-AD40-BFA0-122139C6F166}"/>
              </a:ext>
            </a:extLst>
          </p:cNvPr>
          <p:cNvSpPr>
            <a:spLocks noGrp="1"/>
          </p:cNvSpPr>
          <p:nvPr>
            <p:ph type="title"/>
          </p:nvPr>
        </p:nvSpPr>
        <p:spPr/>
        <p:txBody>
          <a:bodyPr/>
          <a:lstStyle/>
          <a:p>
            <a:r>
              <a:rPr lang="en-US" dirty="0"/>
              <a:t>Equity curve</a:t>
            </a:r>
          </a:p>
        </p:txBody>
      </p:sp>
      <p:sp>
        <p:nvSpPr>
          <p:cNvPr id="3" name="Text Placeholder 2">
            <a:extLst>
              <a:ext uri="{FF2B5EF4-FFF2-40B4-BE49-F238E27FC236}">
                <a16:creationId xmlns:a16="http://schemas.microsoft.com/office/drawing/2014/main" id="{D1E9E26D-0A49-7640-B5C9-5DC0DB32D9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0069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709-2F99-8D45-B015-603153752AA3}"/>
              </a:ext>
            </a:extLst>
          </p:cNvPr>
          <p:cNvSpPr>
            <a:spLocks noGrp="1"/>
          </p:cNvSpPr>
          <p:nvPr>
            <p:ph type="title"/>
          </p:nvPr>
        </p:nvSpPr>
        <p:spPr/>
        <p:txBody>
          <a:bodyPr/>
          <a:lstStyle/>
          <a:p>
            <a:r>
              <a:rPr lang="en-US" dirty="0"/>
              <a:t>What is equity curve</a:t>
            </a:r>
          </a:p>
        </p:txBody>
      </p:sp>
      <p:sp>
        <p:nvSpPr>
          <p:cNvPr id="3" name="Content Placeholder 2">
            <a:extLst>
              <a:ext uri="{FF2B5EF4-FFF2-40B4-BE49-F238E27FC236}">
                <a16:creationId xmlns:a16="http://schemas.microsoft.com/office/drawing/2014/main" id="{24AEF993-8F14-D44D-B3A1-A51EC4747F1D}"/>
              </a:ext>
            </a:extLst>
          </p:cNvPr>
          <p:cNvSpPr>
            <a:spLocks noGrp="1"/>
          </p:cNvSpPr>
          <p:nvPr>
            <p:ph idx="1"/>
          </p:nvPr>
        </p:nvSpPr>
        <p:spPr>
          <a:xfrm>
            <a:off x="1371600" y="1507524"/>
            <a:ext cx="9601200" cy="4359876"/>
          </a:xfrm>
        </p:spPr>
        <p:txBody>
          <a:bodyPr/>
          <a:lstStyle/>
          <a:p>
            <a:r>
              <a:rPr lang="en-CA" dirty="0"/>
              <a:t>An equity curve is a graphical representation of the change in the value of an account. An equity curve with a continuous positive slope usually means that the trading strategy is profitable, while a negative slope shows that they are generating a negative return.</a:t>
            </a:r>
            <a:endParaRPr lang="en-US" dirty="0"/>
          </a:p>
        </p:txBody>
      </p:sp>
      <p:pic>
        <p:nvPicPr>
          <p:cNvPr id="5" name="Picture 4">
            <a:extLst>
              <a:ext uri="{FF2B5EF4-FFF2-40B4-BE49-F238E27FC236}">
                <a16:creationId xmlns:a16="http://schemas.microsoft.com/office/drawing/2014/main" id="{9C13BAEF-B30C-5F4F-A9B2-741F648C0F19}"/>
              </a:ext>
            </a:extLst>
          </p:cNvPr>
          <p:cNvPicPr>
            <a:picLocks noChangeAspect="1"/>
          </p:cNvPicPr>
          <p:nvPr/>
        </p:nvPicPr>
        <p:blipFill>
          <a:blip r:embed="rId2"/>
          <a:stretch>
            <a:fillRect/>
          </a:stretch>
        </p:blipFill>
        <p:spPr>
          <a:xfrm>
            <a:off x="1955800" y="2823519"/>
            <a:ext cx="8280400" cy="3238500"/>
          </a:xfrm>
          <a:prstGeom prst="rect">
            <a:avLst/>
          </a:prstGeom>
        </p:spPr>
      </p:pic>
    </p:spTree>
    <p:extLst>
      <p:ext uri="{BB962C8B-B14F-4D97-AF65-F5344CB8AC3E}">
        <p14:creationId xmlns:p14="http://schemas.microsoft.com/office/powerpoint/2010/main" val="1485633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1EC-8CF1-8543-9B67-4ADDDC641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7F8099-2108-6D43-AFAF-4981B1751DF7}"/>
              </a:ext>
            </a:extLst>
          </p:cNvPr>
          <p:cNvSpPr>
            <a:spLocks noGrp="1"/>
          </p:cNvSpPr>
          <p:nvPr>
            <p:ph idx="1"/>
          </p:nvPr>
        </p:nvSpPr>
        <p:spPr/>
        <p:txBody>
          <a:bodyPr/>
          <a:lstStyle/>
          <a:p>
            <a:r>
              <a:rPr lang="en-US" dirty="0"/>
              <a:t>Select a few tickers and models from previous section and construct the equity curve.</a:t>
            </a:r>
          </a:p>
          <a:p>
            <a:r>
              <a:rPr lang="en-US" dirty="0"/>
              <a:t>I would choose a more stable stocks, stock market index, for this analysis so it can better show whether our model produces the good result.</a:t>
            </a:r>
          </a:p>
          <a:p>
            <a:r>
              <a:rPr lang="en-US" dirty="0"/>
              <a:t>We will compare constructed profile returns curve and equity curves with OEX between model with indicator and without indicators.</a:t>
            </a:r>
          </a:p>
        </p:txBody>
      </p:sp>
    </p:spTree>
    <p:extLst>
      <p:ext uri="{BB962C8B-B14F-4D97-AF65-F5344CB8AC3E}">
        <p14:creationId xmlns:p14="http://schemas.microsoft.com/office/powerpoint/2010/main" val="2445666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4764A9D-C56B-2240-9A43-C4E7BA88A5C6}"/>
              </a:ext>
            </a:extLst>
          </p:cNvPr>
          <p:cNvPicPr>
            <a:picLocks noGrp="1" noChangeAspect="1"/>
          </p:cNvPicPr>
          <p:nvPr>
            <p:ph idx="1"/>
          </p:nvPr>
        </p:nvPicPr>
        <p:blipFill>
          <a:blip r:embed="rId2"/>
          <a:srcRect/>
          <a:stretch/>
        </p:blipFill>
        <p:spPr>
          <a:xfrm>
            <a:off x="6577227" y="1647600"/>
            <a:ext cx="4775200" cy="3581400"/>
          </a:xfrm>
        </p:spPr>
      </p:pic>
      <p:pic>
        <p:nvPicPr>
          <p:cNvPr id="19" name="Picture 18">
            <a:extLst>
              <a:ext uri="{FF2B5EF4-FFF2-40B4-BE49-F238E27FC236}">
                <a16:creationId xmlns:a16="http://schemas.microsoft.com/office/drawing/2014/main" id="{AF1E4F0E-3295-5640-999B-4678AD6333AE}"/>
              </a:ext>
            </a:extLst>
          </p:cNvPr>
          <p:cNvPicPr>
            <a:picLocks noChangeAspect="1"/>
          </p:cNvPicPr>
          <p:nvPr/>
        </p:nvPicPr>
        <p:blipFill>
          <a:blip r:embed="rId3"/>
          <a:srcRect/>
          <a:stretch/>
        </p:blipFill>
        <p:spPr>
          <a:xfrm>
            <a:off x="1296000" y="1629000"/>
            <a:ext cx="4800000" cy="3600000"/>
          </a:xfrm>
          <a:prstGeom prst="rect">
            <a:avLst/>
          </a:prstGeom>
        </p:spPr>
      </p:pic>
    </p:spTree>
    <p:extLst>
      <p:ext uri="{BB962C8B-B14F-4D97-AF65-F5344CB8AC3E}">
        <p14:creationId xmlns:p14="http://schemas.microsoft.com/office/powerpoint/2010/main" val="1993734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7479-27EB-8348-8F23-E51CDAC683FA}"/>
              </a:ext>
            </a:extLst>
          </p:cNvPr>
          <p:cNvSpPr>
            <a:spLocks noGrp="1"/>
          </p:cNvSpPr>
          <p:nvPr>
            <p:ph type="title"/>
          </p:nvPr>
        </p:nvSpPr>
        <p:spPr/>
        <p:txBody>
          <a:bodyPr/>
          <a:lstStyle/>
          <a:p>
            <a:r>
              <a:rPr lang="en-US" dirty="0"/>
              <a:t>Bootstrap Result showing the return is not by accident</a:t>
            </a:r>
          </a:p>
        </p:txBody>
      </p:sp>
      <p:pic>
        <p:nvPicPr>
          <p:cNvPr id="5" name="Content Placeholder 4">
            <a:extLst>
              <a:ext uri="{FF2B5EF4-FFF2-40B4-BE49-F238E27FC236}">
                <a16:creationId xmlns:a16="http://schemas.microsoft.com/office/drawing/2014/main" id="{C6D2BA4A-D137-BE4F-8471-36FE5A8F1EE0}"/>
              </a:ext>
            </a:extLst>
          </p:cNvPr>
          <p:cNvPicPr>
            <a:picLocks noGrp="1" noChangeAspect="1"/>
          </p:cNvPicPr>
          <p:nvPr>
            <p:ph idx="1"/>
          </p:nvPr>
        </p:nvPicPr>
        <p:blipFill>
          <a:blip r:embed="rId2"/>
          <a:stretch>
            <a:fillRect/>
          </a:stretch>
        </p:blipFill>
        <p:spPr>
          <a:xfrm>
            <a:off x="1219200" y="2806858"/>
            <a:ext cx="4190209" cy="2569759"/>
          </a:xfrm>
        </p:spPr>
      </p:pic>
      <p:pic>
        <p:nvPicPr>
          <p:cNvPr id="7" name="Picture 6">
            <a:extLst>
              <a:ext uri="{FF2B5EF4-FFF2-40B4-BE49-F238E27FC236}">
                <a16:creationId xmlns:a16="http://schemas.microsoft.com/office/drawing/2014/main" id="{908070AD-BA77-D743-A745-02E4D07A7E4F}"/>
              </a:ext>
            </a:extLst>
          </p:cNvPr>
          <p:cNvPicPr>
            <a:picLocks noChangeAspect="1"/>
          </p:cNvPicPr>
          <p:nvPr/>
        </p:nvPicPr>
        <p:blipFill>
          <a:blip r:embed="rId3"/>
          <a:stretch>
            <a:fillRect/>
          </a:stretch>
        </p:blipFill>
        <p:spPr>
          <a:xfrm>
            <a:off x="6410806" y="2806858"/>
            <a:ext cx="4561994" cy="2569759"/>
          </a:xfrm>
          <a:prstGeom prst="rect">
            <a:avLst/>
          </a:prstGeom>
        </p:spPr>
      </p:pic>
    </p:spTree>
    <p:extLst>
      <p:ext uri="{BB962C8B-B14F-4D97-AF65-F5344CB8AC3E}">
        <p14:creationId xmlns:p14="http://schemas.microsoft.com/office/powerpoint/2010/main" val="4182931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7ACE-0E2D-DD49-B8FB-115E0E0E2463}"/>
              </a:ext>
            </a:extLst>
          </p:cNvPr>
          <p:cNvSpPr>
            <a:spLocks noGrp="1"/>
          </p:cNvSpPr>
          <p:nvPr>
            <p:ph type="title"/>
          </p:nvPr>
        </p:nvSpPr>
        <p:spPr/>
        <p:txBody>
          <a:bodyPr/>
          <a:lstStyle/>
          <a:p>
            <a:r>
              <a:rPr lang="en-US" dirty="0"/>
              <a:t>Comparison over RSI</a:t>
            </a:r>
          </a:p>
        </p:txBody>
      </p:sp>
      <p:pic>
        <p:nvPicPr>
          <p:cNvPr id="5" name="Content Placeholder 4">
            <a:extLst>
              <a:ext uri="{FF2B5EF4-FFF2-40B4-BE49-F238E27FC236}">
                <a16:creationId xmlns:a16="http://schemas.microsoft.com/office/drawing/2014/main" id="{CE9D6790-9AF1-D64F-89F9-939FA4E7482A}"/>
              </a:ext>
            </a:extLst>
          </p:cNvPr>
          <p:cNvPicPr>
            <a:picLocks noGrp="1" noChangeAspect="1"/>
          </p:cNvPicPr>
          <p:nvPr>
            <p:ph idx="1"/>
          </p:nvPr>
        </p:nvPicPr>
        <p:blipFill>
          <a:blip r:embed="rId2"/>
          <a:stretch>
            <a:fillRect/>
          </a:stretch>
        </p:blipFill>
        <p:spPr>
          <a:xfrm>
            <a:off x="4646214" y="1428749"/>
            <a:ext cx="6941065" cy="5205799"/>
          </a:xfrm>
        </p:spPr>
      </p:pic>
      <p:pic>
        <p:nvPicPr>
          <p:cNvPr id="7" name="Picture 6">
            <a:extLst>
              <a:ext uri="{FF2B5EF4-FFF2-40B4-BE49-F238E27FC236}">
                <a16:creationId xmlns:a16="http://schemas.microsoft.com/office/drawing/2014/main" id="{CD1F81BE-7048-C142-A2CD-5419161E1043}"/>
              </a:ext>
            </a:extLst>
          </p:cNvPr>
          <p:cNvPicPr>
            <a:picLocks noChangeAspect="1"/>
          </p:cNvPicPr>
          <p:nvPr/>
        </p:nvPicPr>
        <p:blipFill>
          <a:blip r:embed="rId3"/>
          <a:stretch>
            <a:fillRect/>
          </a:stretch>
        </p:blipFill>
        <p:spPr>
          <a:xfrm>
            <a:off x="757121" y="1550808"/>
            <a:ext cx="3727747" cy="1005235"/>
          </a:xfrm>
          <a:prstGeom prst="rect">
            <a:avLst/>
          </a:prstGeom>
        </p:spPr>
      </p:pic>
    </p:spTree>
    <p:extLst>
      <p:ext uri="{BB962C8B-B14F-4D97-AF65-F5344CB8AC3E}">
        <p14:creationId xmlns:p14="http://schemas.microsoft.com/office/powerpoint/2010/main" val="2113963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5AD1-E6AB-7348-8FF7-FA21FCB9EB7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9DB7444A-1B1C-5843-A4E1-37AB83F09930}"/>
              </a:ext>
            </a:extLst>
          </p:cNvPr>
          <p:cNvPicPr>
            <a:picLocks noGrp="1" noChangeAspect="1"/>
          </p:cNvPicPr>
          <p:nvPr>
            <p:ph idx="1"/>
          </p:nvPr>
        </p:nvPicPr>
        <p:blipFill>
          <a:blip r:embed="rId2"/>
          <a:srcRect/>
          <a:stretch/>
        </p:blipFill>
        <p:spPr>
          <a:xfrm>
            <a:off x="3471247" y="148059"/>
            <a:ext cx="5249504" cy="6561881"/>
          </a:xfrm>
        </p:spPr>
      </p:pic>
    </p:spTree>
    <p:extLst>
      <p:ext uri="{BB962C8B-B14F-4D97-AF65-F5344CB8AC3E}">
        <p14:creationId xmlns:p14="http://schemas.microsoft.com/office/powerpoint/2010/main" val="2751703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44F-BED5-FF46-801D-F1CF06E95557}"/>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4E359BCD-0DC0-E84D-B794-F28BDDED65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1944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912-39DF-2D42-85BD-EB434882088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9B142B66-1C3E-2747-9C7B-E08472E30553}"/>
              </a:ext>
            </a:extLst>
          </p:cNvPr>
          <p:cNvSpPr>
            <a:spLocks noGrp="1"/>
          </p:cNvSpPr>
          <p:nvPr>
            <p:ph idx="1"/>
          </p:nvPr>
        </p:nvSpPr>
        <p:spPr>
          <a:xfrm>
            <a:off x="1371600" y="1678328"/>
            <a:ext cx="9601200" cy="4189071"/>
          </a:xfrm>
        </p:spPr>
        <p:txBody>
          <a:bodyPr>
            <a:normAutofit/>
          </a:bodyPr>
          <a:lstStyle/>
          <a:p>
            <a:r>
              <a:rPr lang="en-US" dirty="0"/>
              <a:t>More detailed selected tickers can be used, try to impose different models on Mean Reversion Stocks, and general stocks.</a:t>
            </a:r>
          </a:p>
          <a:p>
            <a:r>
              <a:rPr lang="en-US" dirty="0"/>
              <a:t>The project only focus on the single indicator, but there are more indicators in Timothy Project that we can use, such as paired signals or multi-signals(namely signal for the market). We can use such signals to enrich our dataset and compare the effect of each indicators.</a:t>
            </a:r>
          </a:p>
          <a:p>
            <a:r>
              <a:rPr lang="en-US" dirty="0"/>
              <a:t>The other way of generating mode indicators, is by adding, subtracting stocks, and apply the single indicator on those sum/diff data. The result of that can be used for a paired trading algorithm.</a:t>
            </a:r>
          </a:p>
          <a:p>
            <a:r>
              <a:rPr lang="en-US" dirty="0"/>
              <a:t>The indicators used in the project are limited, and we can try more different parameters for indicators with different lookback windows and different options.</a:t>
            </a:r>
          </a:p>
          <a:p>
            <a:endParaRPr lang="en-US" dirty="0"/>
          </a:p>
        </p:txBody>
      </p:sp>
    </p:spTree>
    <p:extLst>
      <p:ext uri="{BB962C8B-B14F-4D97-AF65-F5344CB8AC3E}">
        <p14:creationId xmlns:p14="http://schemas.microsoft.com/office/powerpoint/2010/main" val="1609279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a:xfrm>
            <a:off x="1371600" y="1655180"/>
            <a:ext cx="9601200" cy="4212220"/>
          </a:xfrm>
        </p:spPr>
        <p:txBody>
          <a:bodyPr/>
          <a:lstStyle/>
          <a:p>
            <a:r>
              <a:rPr lang="en-US" dirty="0"/>
              <a:t>Other than applying more high-end models, we can include more preprocessing techniques, like trying to apply PCA on the data to shrink the size and reduce the training time.</a:t>
            </a:r>
          </a:p>
          <a:p>
            <a:r>
              <a:rPr lang="en-US" dirty="0"/>
              <a:t>A longer / shorter periods can be used to increase data/ reduce training time. </a:t>
            </a:r>
          </a:p>
          <a:p>
            <a:r>
              <a:rPr lang="en-US" dirty="0"/>
              <a:t>Multiple single indicators can be considered at the same time. By analyzing the correlation, we can properly train the models with more data.</a:t>
            </a:r>
          </a:p>
          <a:p>
            <a:r>
              <a:rPr lang="en-US" dirty="0"/>
              <a:t>A more complete region of parameter space should be defined for tuning the models, especially for gradient boosting machine and random forest.</a:t>
            </a:r>
          </a:p>
          <a:p>
            <a:r>
              <a:rPr lang="en-US" dirty="0"/>
              <a:t>More powerful models should be considered, like light GBM, extreme GBM or ANN and Recurrent Neural Net for the time series prediction</a:t>
            </a:r>
          </a:p>
          <a:p>
            <a:endParaRPr lang="en-US" dirty="0"/>
          </a:p>
        </p:txBody>
      </p:sp>
    </p:spTree>
    <p:extLst>
      <p:ext uri="{BB962C8B-B14F-4D97-AF65-F5344CB8AC3E}">
        <p14:creationId xmlns:p14="http://schemas.microsoft.com/office/powerpoint/2010/main" val="285530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7F70-D1BA-3640-9160-2C6B940B3C27}"/>
              </a:ext>
            </a:extLst>
          </p:cNvPr>
          <p:cNvSpPr>
            <a:spLocks noGrp="1"/>
          </p:cNvSpPr>
          <p:nvPr>
            <p:ph type="title"/>
          </p:nvPr>
        </p:nvSpPr>
        <p:spPr/>
        <p:txBody>
          <a:bodyPr/>
          <a:lstStyle/>
          <a:p>
            <a:r>
              <a:rPr lang="en-US" dirty="0"/>
              <a:t>Data Used</a:t>
            </a:r>
          </a:p>
        </p:txBody>
      </p:sp>
      <p:sp>
        <p:nvSpPr>
          <p:cNvPr id="3" name="Content Placeholder 2">
            <a:extLst>
              <a:ext uri="{FF2B5EF4-FFF2-40B4-BE49-F238E27FC236}">
                <a16:creationId xmlns:a16="http://schemas.microsoft.com/office/drawing/2014/main" id="{F8F3A773-4991-D947-BEFF-E0431D592BD2}"/>
              </a:ext>
            </a:extLst>
          </p:cNvPr>
          <p:cNvSpPr>
            <a:spLocks noGrp="1"/>
          </p:cNvSpPr>
          <p:nvPr>
            <p:ph idx="1"/>
          </p:nvPr>
        </p:nvSpPr>
        <p:spPr/>
        <p:txBody>
          <a:bodyPr>
            <a:normAutofit fontScale="92500" lnSpcReduction="10000"/>
          </a:bodyPr>
          <a:lstStyle/>
          <a:p>
            <a:r>
              <a:rPr lang="en-CA" dirty="0"/>
              <a:t>The data used is from scraped from yahoo finance using </a:t>
            </a:r>
            <a:r>
              <a:rPr lang="en-CA" dirty="0" err="1"/>
              <a:t>yfiance</a:t>
            </a:r>
            <a:r>
              <a:rPr lang="en-CA" dirty="0"/>
              <a:t> API</a:t>
            </a:r>
          </a:p>
          <a:p>
            <a:r>
              <a:rPr lang="en-CA" dirty="0"/>
              <a:t>The stocks used with their tickers are the following:</a:t>
            </a:r>
          </a:p>
          <a:p>
            <a:pPr lvl="1"/>
            <a:r>
              <a:rPr lang="en-CA" dirty="0"/>
              <a:t>"^OEX","^NDX","^RUT","^DJI", ## index</a:t>
            </a:r>
          </a:p>
          <a:p>
            <a:pPr lvl="1"/>
            <a:r>
              <a:rPr lang="en-CA" dirty="0"/>
              <a:t>"TSLA","NKE","AMZN","WMT","JPM","GS","BA","CAT","IBM","MSFT","TLT", ## popular ones</a:t>
            </a:r>
          </a:p>
          <a:p>
            <a:pPr lvl="1"/>
            <a:r>
              <a:rPr lang="en-CA" dirty="0"/>
              <a:t>"BAC","KO","AAPL","DIS","SBUX” ## some stable stocks noted from the page </a:t>
            </a:r>
          </a:p>
          <a:p>
            <a:pPr lvl="2"/>
            <a:r>
              <a:rPr lang="en-CA" dirty="0">
                <a:hlinkClick r:id="rId2"/>
              </a:rPr>
              <a:t>https://www.fool.com/investing/stock-market/types-of-stocks/safe-stocks</a:t>
            </a:r>
            <a:endParaRPr lang="en-CA" dirty="0"/>
          </a:p>
          <a:p>
            <a:r>
              <a:rPr lang="en-CA" dirty="0"/>
              <a:t>The signals used in the programs are from</a:t>
            </a:r>
          </a:p>
          <a:p>
            <a:pPr lvl="1"/>
            <a:r>
              <a:rPr lang="en-CA" dirty="0"/>
              <a:t>Timothy Master program single program for 16 different indicators</a:t>
            </a:r>
          </a:p>
          <a:p>
            <a:pPr lvl="1"/>
            <a:r>
              <a:rPr lang="en-CA" dirty="0"/>
              <a:t> Talib package in python for 2 RSI indicators</a:t>
            </a:r>
          </a:p>
          <a:p>
            <a:pPr lvl="1"/>
            <a:endParaRPr lang="en-CA" dirty="0"/>
          </a:p>
          <a:p>
            <a:endParaRPr lang="en-CA" dirty="0"/>
          </a:p>
        </p:txBody>
      </p:sp>
    </p:spTree>
    <p:extLst>
      <p:ext uri="{BB962C8B-B14F-4D97-AF65-F5344CB8AC3E}">
        <p14:creationId xmlns:p14="http://schemas.microsoft.com/office/powerpoint/2010/main" val="878491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BD1B-A0FE-004E-BAA9-045A895B0DE5}"/>
              </a:ext>
            </a:extLst>
          </p:cNvPr>
          <p:cNvSpPr>
            <a:spLocks noGrp="1"/>
          </p:cNvSpPr>
          <p:nvPr>
            <p:ph type="title"/>
          </p:nvPr>
        </p:nvSpPr>
        <p:spPr/>
        <p:txBody>
          <a:bodyPr/>
          <a:lstStyle/>
          <a:p>
            <a:r>
              <a:rPr lang="en-US" dirty="0"/>
              <a:t>Future Work</a:t>
            </a:r>
            <a:br>
              <a:rPr lang="en-US" dirty="0"/>
            </a:br>
            <a:endParaRPr lang="en-US" dirty="0"/>
          </a:p>
        </p:txBody>
      </p:sp>
      <p:sp>
        <p:nvSpPr>
          <p:cNvPr id="3" name="Content Placeholder 2">
            <a:extLst>
              <a:ext uri="{FF2B5EF4-FFF2-40B4-BE49-F238E27FC236}">
                <a16:creationId xmlns:a16="http://schemas.microsoft.com/office/drawing/2014/main" id="{87B8B3B2-7813-A643-84B1-A959267BD834}"/>
              </a:ext>
            </a:extLst>
          </p:cNvPr>
          <p:cNvSpPr>
            <a:spLocks noGrp="1"/>
          </p:cNvSpPr>
          <p:nvPr>
            <p:ph idx="1"/>
          </p:nvPr>
        </p:nvSpPr>
        <p:spPr>
          <a:xfrm>
            <a:off x="1371600" y="1736203"/>
            <a:ext cx="9601200" cy="4131197"/>
          </a:xfrm>
        </p:spPr>
        <p:txBody>
          <a:bodyPr/>
          <a:lstStyle/>
          <a:p>
            <a:r>
              <a:rPr lang="en-US" dirty="0"/>
              <a:t>Entropy analysis should be considered more carefully. Including more meaningful binning of entropy to better measure the quality of our indicators. How to use those entropy values should be better considered. A different model can be selected to cater for those insignificant indicators with high entropy values.</a:t>
            </a:r>
          </a:p>
          <a:p>
            <a:r>
              <a:rPr lang="en-US" dirty="0"/>
              <a:t>Try to come up with a more detailed way to compare two models side by side to measure the effect of the indicators.</a:t>
            </a:r>
          </a:p>
          <a:p>
            <a:r>
              <a:rPr lang="en-US" dirty="0"/>
              <a:t>LIME can be used to detect single observation, and that can help us better explain the impact our indicators bring. </a:t>
            </a:r>
          </a:p>
          <a:p>
            <a:r>
              <a:rPr lang="en-US" dirty="0"/>
              <a:t>Permutation Testing can be included to check for the impact of </a:t>
            </a:r>
            <a:r>
              <a:rPr lang="en-US"/>
              <a:t>the indicators.</a:t>
            </a:r>
            <a:endParaRPr lang="en-US" dirty="0"/>
          </a:p>
        </p:txBody>
      </p:sp>
    </p:spTree>
    <p:extLst>
      <p:ext uri="{BB962C8B-B14F-4D97-AF65-F5344CB8AC3E}">
        <p14:creationId xmlns:p14="http://schemas.microsoft.com/office/powerpoint/2010/main" val="3689008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C32-D5E2-CE49-A6DB-D0A291C236EA}"/>
              </a:ext>
            </a:extLst>
          </p:cNvPr>
          <p:cNvSpPr>
            <a:spLocks noGrp="1"/>
          </p:cNvSpPr>
          <p:nvPr>
            <p:ph type="title"/>
          </p:nvPr>
        </p:nvSpPr>
        <p:spPr/>
        <p:txBody>
          <a:bodyPr/>
          <a:lstStyle/>
          <a:p>
            <a:r>
              <a:rPr lang="en-US" dirty="0"/>
              <a:t>Reference</a:t>
            </a:r>
          </a:p>
        </p:txBody>
      </p:sp>
      <p:sp>
        <p:nvSpPr>
          <p:cNvPr id="3" name="Text Placeholder 2">
            <a:extLst>
              <a:ext uri="{FF2B5EF4-FFF2-40B4-BE49-F238E27FC236}">
                <a16:creationId xmlns:a16="http://schemas.microsoft.com/office/drawing/2014/main" id="{8FBA625B-A8EC-AD41-AC3C-44C599AD61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3424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C6793-92CC-2847-88CF-F21BC4B2E8C6}"/>
              </a:ext>
            </a:extLst>
          </p:cNvPr>
          <p:cNvSpPr>
            <a:spLocks noGrp="1"/>
          </p:cNvSpPr>
          <p:nvPr>
            <p:ph idx="1"/>
          </p:nvPr>
        </p:nvSpPr>
        <p:spPr>
          <a:xfrm>
            <a:off x="1371600" y="531341"/>
            <a:ext cx="9601200" cy="5336059"/>
          </a:xfrm>
        </p:spPr>
        <p:txBody>
          <a:bodyPr>
            <a:normAutofit fontScale="92500" lnSpcReduction="20000"/>
          </a:bodyPr>
          <a:lstStyle/>
          <a:p>
            <a:r>
              <a:rPr lang="en-US" dirty="0"/>
              <a:t>Timothy Master: </a:t>
            </a:r>
            <a:r>
              <a:rPr lang="en-US" dirty="0">
                <a:hlinkClick r:id="rId2"/>
              </a:rPr>
              <a:t>http://www.timothymasters.info/</a:t>
            </a:r>
            <a:endParaRPr lang="en-US" dirty="0"/>
          </a:p>
          <a:p>
            <a:r>
              <a:rPr lang="en-US" dirty="0"/>
              <a:t>Talib: </a:t>
            </a:r>
            <a:r>
              <a:rPr lang="en-US" dirty="0">
                <a:hlinkClick r:id="rId3"/>
              </a:rPr>
              <a:t>https://mrjbq7.github.io/ta-lib/index.html</a:t>
            </a:r>
            <a:endParaRPr lang="en-US" dirty="0"/>
          </a:p>
          <a:p>
            <a:r>
              <a:rPr lang="en-US" dirty="0"/>
              <a:t>SHAP: </a:t>
            </a:r>
            <a:r>
              <a:rPr lang="en-US" dirty="0">
                <a:hlinkClick r:id="rId4"/>
              </a:rPr>
              <a:t>https://shap.readthedocs.io/en/latest/</a:t>
            </a:r>
            <a:endParaRPr lang="en-US" dirty="0"/>
          </a:p>
          <a:p>
            <a:pPr>
              <a:lnSpc>
                <a:spcPct val="104000"/>
              </a:lnSpc>
            </a:pPr>
            <a:r>
              <a:rPr lang="en-US" dirty="0"/>
              <a:t>Model Explanation: </a:t>
            </a:r>
            <a:r>
              <a:rPr lang="en-US" sz="2400" dirty="0">
                <a:hlinkClick r:id="rId4"/>
              </a:rPr>
              <a:t>https:christophm.github.io/interpretable-ml-book/</a:t>
            </a:r>
            <a:endParaRPr lang="en-US" sz="2400" dirty="0"/>
          </a:p>
          <a:p>
            <a:pPr>
              <a:lnSpc>
                <a:spcPct val="104000"/>
              </a:lnSpc>
            </a:pPr>
            <a:r>
              <a:rPr lang="en-US" dirty="0"/>
              <a:t>Entropy Paper: </a:t>
            </a:r>
            <a:r>
              <a:rPr lang="en-US" dirty="0">
                <a:hlinkClick r:id="rId5"/>
              </a:rPr>
              <a:t>https://www.mdpi.com/1099-4300/23/5/568/htm</a:t>
            </a:r>
            <a:endParaRPr lang="en-US" dirty="0"/>
          </a:p>
          <a:p>
            <a:r>
              <a:rPr lang="en-US" dirty="0"/>
              <a:t>Entropy Blog: </a:t>
            </a:r>
            <a:r>
              <a:rPr lang="en-US" dirty="0">
                <a:hlinkClick r:id="rId6"/>
              </a:rPr>
              <a:t>https://www.analyticsvidhya.com/blog/2020/11/entropy-a-key-concept-for-all-data-science-beginners/#:~:text=The%20entropy%20measures%20the%20%E2%80%9Camount,value%20of%20the%20variable%20holds</a:t>
            </a:r>
            <a:r>
              <a:rPr lang="en-US" dirty="0"/>
              <a:t>.</a:t>
            </a:r>
          </a:p>
          <a:p>
            <a:r>
              <a:rPr lang="en-US" dirty="0" err="1"/>
              <a:t>AntroPy</a:t>
            </a:r>
            <a:r>
              <a:rPr lang="en-US" dirty="0"/>
              <a:t>: </a:t>
            </a:r>
            <a:r>
              <a:rPr lang="en-US" dirty="0">
                <a:hlinkClick r:id="rId7"/>
              </a:rPr>
              <a:t>https://raphaelvallat.com/antropy/build/html/index.html</a:t>
            </a:r>
            <a:endParaRPr lang="en-US" dirty="0"/>
          </a:p>
          <a:p>
            <a:r>
              <a:rPr lang="en-US" dirty="0"/>
              <a:t>Structural Entropy: </a:t>
            </a:r>
            <a:r>
              <a:rPr lang="en-US" dirty="0">
                <a:hlinkClick r:id="rId8"/>
              </a:rPr>
              <a:t>https://github.com/cerlymarco/MEDIUM_NoteBook/blob/master/Structural_Entropy/Structural_Entropy.ipynb</a:t>
            </a:r>
            <a:endParaRPr lang="en-US" dirty="0"/>
          </a:p>
          <a:p>
            <a:r>
              <a:rPr lang="en-US" dirty="0"/>
              <a:t>Stock Selection: </a:t>
            </a:r>
            <a:r>
              <a:rPr lang="en-CA" dirty="0">
                <a:hlinkClick r:id="rId9"/>
              </a:rPr>
              <a:t>https://www.fool.com/investing/stock-market/types-of-stocks/safe-stocks</a:t>
            </a:r>
            <a:endParaRPr lang="en-CA" dirty="0"/>
          </a:p>
          <a:p>
            <a:r>
              <a:rPr lang="en-CA" dirty="0" err="1"/>
              <a:t>ChatGPT</a:t>
            </a:r>
            <a:endParaRPr lang="en-CA" dirty="0"/>
          </a:p>
          <a:p>
            <a:endParaRPr lang="en-US" dirty="0"/>
          </a:p>
          <a:p>
            <a:endParaRPr lang="en-US" dirty="0"/>
          </a:p>
          <a:p>
            <a:endParaRPr lang="en-US" dirty="0"/>
          </a:p>
        </p:txBody>
      </p:sp>
    </p:spTree>
    <p:extLst>
      <p:ext uri="{BB962C8B-B14F-4D97-AF65-F5344CB8AC3E}">
        <p14:creationId xmlns:p14="http://schemas.microsoft.com/office/powerpoint/2010/main" val="194473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F8E-E362-734D-AF54-97E4C4F606CC}"/>
              </a:ext>
            </a:extLst>
          </p:cNvPr>
          <p:cNvSpPr>
            <a:spLocks noGrp="1"/>
          </p:cNvSpPr>
          <p:nvPr>
            <p:ph type="title"/>
          </p:nvPr>
        </p:nvSpPr>
        <p:spPr/>
        <p:txBody>
          <a:bodyPr/>
          <a:lstStyle/>
          <a:p>
            <a:r>
              <a:rPr lang="en-US" dirty="0"/>
              <a:t>Data Used</a:t>
            </a:r>
          </a:p>
        </p:txBody>
      </p:sp>
      <p:sp>
        <p:nvSpPr>
          <p:cNvPr id="3" name="Content Placeholder 2">
            <a:extLst>
              <a:ext uri="{FF2B5EF4-FFF2-40B4-BE49-F238E27FC236}">
                <a16:creationId xmlns:a16="http://schemas.microsoft.com/office/drawing/2014/main" id="{E5EB99EA-B0F8-E848-A8E5-16755573C959}"/>
              </a:ext>
            </a:extLst>
          </p:cNvPr>
          <p:cNvSpPr>
            <a:spLocks noGrp="1"/>
          </p:cNvSpPr>
          <p:nvPr>
            <p:ph idx="1"/>
          </p:nvPr>
        </p:nvSpPr>
        <p:spPr/>
        <p:txBody>
          <a:bodyPr>
            <a:normAutofit/>
          </a:bodyPr>
          <a:lstStyle/>
          <a:p>
            <a:r>
              <a:rPr lang="en-CA" dirty="0"/>
              <a:t>The historical data received from yahoo finance are daily from Jan 2010 to Jan 2022.</a:t>
            </a:r>
          </a:p>
          <a:p>
            <a:r>
              <a:rPr lang="en-CA" dirty="0"/>
              <a:t>The target in the model is a simple percentage return.</a:t>
            </a:r>
          </a:p>
          <a:p>
            <a:r>
              <a:rPr lang="en-CA" dirty="0"/>
              <a:t>The independent data are past 15 days percentage return.</a:t>
            </a:r>
          </a:p>
          <a:p>
            <a:r>
              <a:rPr lang="en-CA" dirty="0"/>
              <a:t>The reason we used such simple model is because we hope to focus on the effect of the indicators.</a:t>
            </a:r>
            <a:br>
              <a:rPr lang="en-CA" dirty="0"/>
            </a:br>
            <a:endParaRPr lang="en-US" dirty="0"/>
          </a:p>
          <a:p>
            <a:endParaRPr lang="en-US" dirty="0"/>
          </a:p>
        </p:txBody>
      </p:sp>
    </p:spTree>
    <p:extLst>
      <p:ext uri="{BB962C8B-B14F-4D97-AF65-F5344CB8AC3E}">
        <p14:creationId xmlns:p14="http://schemas.microsoft.com/office/powerpoint/2010/main" val="17740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11D2-59B3-7B4E-87F0-454212E02681}"/>
              </a:ext>
            </a:extLst>
          </p:cNvPr>
          <p:cNvSpPr>
            <a:spLocks noGrp="1"/>
          </p:cNvSpPr>
          <p:nvPr>
            <p:ph type="title"/>
          </p:nvPr>
        </p:nvSpPr>
        <p:spPr/>
        <p:txBody>
          <a:bodyPr/>
          <a:lstStyle/>
          <a:p>
            <a:r>
              <a:rPr lang="en-US" dirty="0"/>
              <a:t>Indicators</a:t>
            </a:r>
          </a:p>
        </p:txBody>
      </p:sp>
      <p:sp>
        <p:nvSpPr>
          <p:cNvPr id="3" name="Content Placeholder 2">
            <a:extLst>
              <a:ext uri="{FF2B5EF4-FFF2-40B4-BE49-F238E27FC236}">
                <a16:creationId xmlns:a16="http://schemas.microsoft.com/office/drawing/2014/main" id="{28D00E96-E994-E84F-A82B-C92FFF2A935D}"/>
              </a:ext>
            </a:extLst>
          </p:cNvPr>
          <p:cNvSpPr>
            <a:spLocks noGrp="1"/>
          </p:cNvSpPr>
          <p:nvPr>
            <p:ph idx="1"/>
          </p:nvPr>
        </p:nvSpPr>
        <p:spPr/>
        <p:txBody>
          <a:bodyPr/>
          <a:lstStyle/>
          <a:p>
            <a:r>
              <a:rPr lang="en-US" dirty="0"/>
              <a:t>As stated in the </a:t>
            </a:r>
            <a:r>
              <a:rPr lang="en-US" dirty="0" err="1"/>
              <a:t>VS.txt</a:t>
            </a:r>
            <a:r>
              <a:rPr lang="en-US" dirty="0"/>
              <a:t> file, we include the following indicators:</a:t>
            </a:r>
          </a:p>
          <a:p>
            <a:pPr lvl="1"/>
            <a:r>
              <a:rPr lang="en-US" dirty="0"/>
              <a:t>Detailed in the indicators sides</a:t>
            </a:r>
          </a:p>
          <a:p>
            <a:r>
              <a:rPr lang="en-US" dirty="0"/>
              <a:t>Including the 2 extra </a:t>
            </a:r>
            <a:r>
              <a:rPr lang="en-US" dirty="0" err="1"/>
              <a:t>talib</a:t>
            </a:r>
            <a:r>
              <a:rPr lang="en-US" dirty="0"/>
              <a:t> RSI indicators</a:t>
            </a:r>
          </a:p>
          <a:p>
            <a:pPr lvl="1"/>
            <a:r>
              <a:rPr lang="en-US" dirty="0"/>
              <a:t>RSI_20_ta</a:t>
            </a:r>
          </a:p>
          <a:p>
            <a:pPr lvl="1"/>
            <a:r>
              <a:rPr lang="en-US" dirty="0"/>
              <a:t>RSI_25_ta</a:t>
            </a:r>
          </a:p>
          <a:p>
            <a:r>
              <a:rPr lang="en-US" dirty="0"/>
              <a:t>Those 2 extra indicators are used to compare with </a:t>
            </a:r>
          </a:p>
          <a:p>
            <a:pPr marL="530352" lvl="1" indent="0">
              <a:buNone/>
            </a:pPr>
            <a:r>
              <a:rPr lang="en-US" dirty="0"/>
              <a:t>Timothy RSI indicators</a:t>
            </a:r>
          </a:p>
          <a:p>
            <a:endParaRPr lang="en-US" dirty="0"/>
          </a:p>
        </p:txBody>
      </p:sp>
      <p:pic>
        <p:nvPicPr>
          <p:cNvPr id="5" name="Picture 4">
            <a:extLst>
              <a:ext uri="{FF2B5EF4-FFF2-40B4-BE49-F238E27FC236}">
                <a16:creationId xmlns:a16="http://schemas.microsoft.com/office/drawing/2014/main" id="{9497072E-5E61-944F-A83A-03DFF6F00A1B}"/>
              </a:ext>
            </a:extLst>
          </p:cNvPr>
          <p:cNvPicPr>
            <a:picLocks noChangeAspect="1"/>
          </p:cNvPicPr>
          <p:nvPr/>
        </p:nvPicPr>
        <p:blipFill>
          <a:blip r:embed="rId2"/>
          <a:stretch>
            <a:fillRect/>
          </a:stretch>
        </p:blipFill>
        <p:spPr>
          <a:xfrm>
            <a:off x="7379970" y="2702628"/>
            <a:ext cx="3063186" cy="2523600"/>
          </a:xfrm>
          <a:prstGeom prst="rect">
            <a:avLst/>
          </a:prstGeom>
        </p:spPr>
      </p:pic>
    </p:spTree>
    <p:extLst>
      <p:ext uri="{BB962C8B-B14F-4D97-AF65-F5344CB8AC3E}">
        <p14:creationId xmlns:p14="http://schemas.microsoft.com/office/powerpoint/2010/main" val="325356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9FDB-BB30-A741-BEB0-818022329998}"/>
              </a:ext>
            </a:extLst>
          </p:cNvPr>
          <p:cNvSpPr>
            <a:spLocks noGrp="1"/>
          </p:cNvSpPr>
          <p:nvPr>
            <p:ph type="title"/>
          </p:nvPr>
        </p:nvSpPr>
        <p:spPr/>
        <p:txBody>
          <a:bodyPr/>
          <a:lstStyle/>
          <a:p>
            <a:r>
              <a:rPr lang="en-US" dirty="0"/>
              <a:t>Indicators</a:t>
            </a:r>
          </a:p>
        </p:txBody>
      </p:sp>
      <p:sp>
        <p:nvSpPr>
          <p:cNvPr id="3" name="Text Placeholder 2">
            <a:extLst>
              <a:ext uri="{FF2B5EF4-FFF2-40B4-BE49-F238E27FC236}">
                <a16:creationId xmlns:a16="http://schemas.microsoft.com/office/drawing/2014/main" id="{C7EC0FA3-4A02-A145-AB16-1CBD7E3B17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83140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11508</TotalTime>
  <Words>2985</Words>
  <Application>Microsoft Macintosh PowerPoint</Application>
  <PresentationFormat>Widescreen</PresentationFormat>
  <Paragraphs>217</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Cambria Math</vt:lpstr>
      <vt:lpstr>Franklin Gothic Book</vt:lpstr>
      <vt:lpstr>Crop</vt:lpstr>
      <vt:lpstr>APS 1053 Project</vt:lpstr>
      <vt:lpstr>PowerPoint Presentation</vt:lpstr>
      <vt:lpstr>PowerPoint Presentation</vt:lpstr>
      <vt:lpstr>Introducation</vt:lpstr>
      <vt:lpstr>Introduction</vt:lpstr>
      <vt:lpstr>Data Used</vt:lpstr>
      <vt:lpstr>Data Used</vt:lpstr>
      <vt:lpstr>Indicators</vt:lpstr>
      <vt:lpstr>Indicators</vt:lpstr>
      <vt:lpstr>What are Indicators</vt:lpstr>
      <vt:lpstr>Relative Strength Indicator RSI</vt:lpstr>
      <vt:lpstr>RSI</vt:lpstr>
      <vt:lpstr>RSI</vt:lpstr>
      <vt:lpstr>PowerPoint Presentation</vt:lpstr>
      <vt:lpstr>DT_RSI</vt:lpstr>
      <vt:lpstr>Mean Reverting stocks</vt:lpstr>
      <vt:lpstr>Moving Average Difference MADIFF</vt:lpstr>
      <vt:lpstr>Exponential Moving Average (EMA)</vt:lpstr>
      <vt:lpstr>Moving Average Convergence/Divergence MACD</vt:lpstr>
      <vt:lpstr>MACD</vt:lpstr>
      <vt:lpstr>PowerPoint Presentation</vt:lpstr>
      <vt:lpstr>Stochastic  STO</vt:lpstr>
      <vt:lpstr>STO</vt:lpstr>
      <vt:lpstr>PowerPoint Presentation</vt:lpstr>
      <vt:lpstr>Price Intensity  PR_INT</vt:lpstr>
      <vt:lpstr>PR_INT</vt:lpstr>
      <vt:lpstr>Close Minus Moving Average CMMA</vt:lpstr>
      <vt:lpstr>LINTRND</vt:lpstr>
      <vt:lpstr>Price Entropy Ent</vt:lpstr>
      <vt:lpstr>Entropy</vt:lpstr>
      <vt:lpstr>Follow Through Index FTI</vt:lpstr>
      <vt:lpstr>FTI</vt:lpstr>
      <vt:lpstr>FTI</vt:lpstr>
      <vt:lpstr>Model Evaluation</vt:lpstr>
      <vt:lpstr>Base Model VS Indicator Models</vt:lpstr>
      <vt:lpstr>RMSE</vt:lpstr>
      <vt:lpstr>Spearmanr</vt:lpstr>
      <vt:lpstr>CAGR</vt:lpstr>
      <vt:lpstr>Talib RSI VS Timothy RSI</vt:lpstr>
      <vt:lpstr>RMSE</vt:lpstr>
      <vt:lpstr>CAGR</vt:lpstr>
      <vt:lpstr>Model Explanation</vt:lpstr>
      <vt:lpstr>SHAP SHapley Additive exPlanations </vt:lpstr>
      <vt:lpstr>Shapley</vt:lpstr>
      <vt:lpstr>SHAP</vt:lpstr>
      <vt:lpstr>Cases selection</vt:lpstr>
      <vt:lpstr>TLT Ridge Model</vt:lpstr>
      <vt:lpstr>RUT RF Model</vt:lpstr>
      <vt:lpstr>TSLA GB  Model</vt:lpstr>
      <vt:lpstr>Equity curve</vt:lpstr>
      <vt:lpstr>What is equity curve</vt:lpstr>
      <vt:lpstr>PowerPoint Presentation</vt:lpstr>
      <vt:lpstr>PowerPoint Presentation</vt:lpstr>
      <vt:lpstr>Bootstrap Result showing the return is not by accident</vt:lpstr>
      <vt:lpstr>Comparison over RSI</vt:lpstr>
      <vt:lpstr>PowerPoint Presentation</vt:lpstr>
      <vt:lpstr>Future Work</vt:lpstr>
      <vt:lpstr>Future Work</vt:lpstr>
      <vt:lpstr>Future Work</vt:lpstr>
      <vt:lpstr>Future Work </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Yunkun Yang</dc:creator>
  <cp:lastModifiedBy>Yunkun Yang</cp:lastModifiedBy>
  <cp:revision>295</cp:revision>
  <dcterms:created xsi:type="dcterms:W3CDTF">2023-01-10T22:18:03Z</dcterms:created>
  <dcterms:modified xsi:type="dcterms:W3CDTF">2023-02-05T04:02:05Z</dcterms:modified>
</cp:coreProperties>
</file>